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60" r:id="rId4"/>
    <p:sldId id="261" r:id="rId5"/>
    <p:sldId id="264" r:id="rId6"/>
    <p:sldId id="269" r:id="rId7"/>
    <p:sldId id="265" r:id="rId8"/>
    <p:sldId id="267" r:id="rId9"/>
    <p:sldId id="268" r:id="rId10"/>
    <p:sldId id="270" r:id="rId11"/>
    <p:sldId id="271" r:id="rId12"/>
    <p:sldId id="272" r:id="rId13"/>
    <p:sldId id="273" r:id="rId14"/>
    <p:sldId id="274" r:id="rId15"/>
    <p:sldId id="27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26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CC566A5-A336-4125-8E86-9D55F631408F}" type="datetimeFigureOut">
              <a:rPr lang="en-US" smtClean="0"/>
              <a:t>11/19/2014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4F358BF-DF33-432B-A53A-7BD87D6D097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C566A5-A336-4125-8E86-9D55F631408F}"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F358BF-DF33-432B-A53A-7BD87D6D097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C566A5-A336-4125-8E86-9D55F631408F}"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F358BF-DF33-432B-A53A-7BD87D6D097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AB6D6C3-A22A-4345-994C-7276D64174F4}" type="datetimeFigureOut">
              <a:rPr lang="en-US" smtClean="0">
                <a:solidFill>
                  <a:prstClr val="black">
                    <a:lumMod val="50000"/>
                    <a:lumOff val="50000"/>
                  </a:prstClr>
                </a:solidFill>
              </a:rPr>
              <a:pPr/>
              <a:t>11/19/2014</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217E148E-82CA-4274-B8AB-189D6A4A570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25606194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AB6D6C3-A22A-4345-994C-7276D64174F4}" type="datetimeFigureOut">
              <a:rPr lang="en-US" smtClean="0">
                <a:solidFill>
                  <a:prstClr val="black">
                    <a:lumMod val="50000"/>
                    <a:lumOff val="50000"/>
                  </a:prstClr>
                </a:solidFill>
              </a:rPr>
              <a:pPr/>
              <a:t>11/19/2014</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217E148E-82CA-4274-B8AB-189D6A4A570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4698017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B6D6C3-A22A-4345-994C-7276D64174F4}" type="datetimeFigureOut">
              <a:rPr lang="en-US" smtClean="0">
                <a:solidFill>
                  <a:prstClr val="black">
                    <a:lumMod val="50000"/>
                    <a:lumOff val="50000"/>
                  </a:prstClr>
                </a:solidFill>
              </a:rPr>
              <a:pPr/>
              <a:t>11/19/2014</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217E148E-82CA-4274-B8AB-189D6A4A570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69772718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AB6D6C3-A22A-4345-994C-7276D64174F4}" type="datetimeFigureOut">
              <a:rPr lang="en-US" smtClean="0">
                <a:solidFill>
                  <a:prstClr val="black">
                    <a:lumMod val="50000"/>
                    <a:lumOff val="50000"/>
                  </a:prstClr>
                </a:solidFill>
              </a:rPr>
              <a:pPr/>
              <a:t>11/19/2014</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217E148E-82CA-4274-B8AB-189D6A4A570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68734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AB6D6C3-A22A-4345-994C-7276D64174F4}" type="datetimeFigureOut">
              <a:rPr lang="en-US" smtClean="0">
                <a:solidFill>
                  <a:prstClr val="black">
                    <a:lumMod val="50000"/>
                    <a:lumOff val="50000"/>
                  </a:prstClr>
                </a:solidFill>
              </a:rPr>
              <a:pPr/>
              <a:t>11/19/2014</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217E148E-82CA-4274-B8AB-189D6A4A570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04453199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AB6D6C3-A22A-4345-994C-7276D64174F4}" type="datetimeFigureOut">
              <a:rPr lang="en-US" smtClean="0">
                <a:solidFill>
                  <a:prstClr val="black">
                    <a:lumMod val="50000"/>
                    <a:lumOff val="50000"/>
                  </a:prstClr>
                </a:solidFill>
              </a:rPr>
              <a:pPr/>
              <a:t>11/19/2014</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217E148E-82CA-4274-B8AB-189D6A4A570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90017775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B6D6C3-A22A-4345-994C-7276D64174F4}" type="datetimeFigureOut">
              <a:rPr lang="en-US" smtClean="0">
                <a:solidFill>
                  <a:prstClr val="black">
                    <a:lumMod val="50000"/>
                    <a:lumOff val="50000"/>
                  </a:prstClr>
                </a:solidFill>
              </a:rPr>
              <a:pPr/>
              <a:t>11/19/2014</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217E148E-82CA-4274-B8AB-189D6A4A570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55881783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B6D6C3-A22A-4345-994C-7276D64174F4}" type="datetimeFigureOut">
              <a:rPr lang="en-US" smtClean="0">
                <a:solidFill>
                  <a:prstClr val="black">
                    <a:lumMod val="50000"/>
                    <a:lumOff val="50000"/>
                  </a:prstClr>
                </a:solidFill>
              </a:rPr>
              <a:pPr/>
              <a:t>11/19/2014</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217E148E-82CA-4274-B8AB-189D6A4A570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0957354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C566A5-A336-4125-8E86-9D55F631408F}"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F358BF-DF33-432B-A53A-7BD87D6D0978}"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B6D6C3-A22A-4345-994C-7276D64174F4}" type="datetimeFigureOut">
              <a:rPr lang="en-US" smtClean="0">
                <a:solidFill>
                  <a:prstClr val="black">
                    <a:lumMod val="50000"/>
                    <a:lumOff val="50000"/>
                  </a:prstClr>
                </a:solidFill>
              </a:rPr>
              <a:pPr/>
              <a:t>11/19/2014</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217E148E-82CA-4274-B8AB-189D6A4A570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329863041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B6D6C3-A22A-4345-994C-7276D64174F4}" type="datetimeFigureOut">
              <a:rPr lang="en-US" smtClean="0">
                <a:solidFill>
                  <a:prstClr val="black">
                    <a:lumMod val="50000"/>
                    <a:lumOff val="50000"/>
                  </a:prstClr>
                </a:solidFill>
              </a:rPr>
              <a:pPr/>
              <a:t>11/19/2014</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217E148E-82CA-4274-B8AB-189D6A4A570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77771441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B6D6C3-A22A-4345-994C-7276D64174F4}" type="datetimeFigureOut">
              <a:rPr lang="en-US" smtClean="0">
                <a:solidFill>
                  <a:prstClr val="black">
                    <a:lumMod val="50000"/>
                    <a:lumOff val="50000"/>
                  </a:prstClr>
                </a:solidFill>
              </a:rPr>
              <a:pPr/>
              <a:t>11/19/2014</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217E148E-82CA-4274-B8AB-189D6A4A570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0586279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CC566A5-A336-4125-8E86-9D55F631408F}"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F358BF-DF33-432B-A53A-7BD87D6D097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CC566A5-A336-4125-8E86-9D55F631408F}" type="datetimeFigureOut">
              <a:rPr lang="en-US" smtClean="0"/>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F358BF-DF33-432B-A53A-7BD87D6D097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CC566A5-A336-4125-8E86-9D55F631408F}" type="datetimeFigureOut">
              <a:rPr lang="en-US" smtClean="0"/>
              <a:t>11/19/2014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F358BF-DF33-432B-A53A-7BD87D6D097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CC566A5-A336-4125-8E86-9D55F631408F}" type="datetimeFigureOut">
              <a:rPr lang="en-US" smtClean="0"/>
              <a:t>11/19/2014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F358BF-DF33-432B-A53A-7BD87D6D097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566A5-A336-4125-8E86-9D55F631408F}" type="datetimeFigureOut">
              <a:rPr lang="en-US" smtClean="0"/>
              <a:t>11/19/2014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F358BF-DF33-432B-A53A-7BD87D6D097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CC566A5-A336-4125-8E86-9D55F631408F}" type="datetimeFigureOut">
              <a:rPr lang="en-US" smtClean="0"/>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F358BF-DF33-432B-A53A-7BD87D6D097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CC566A5-A336-4125-8E86-9D55F631408F}" type="datetimeFigureOut">
              <a:rPr lang="en-US" smtClean="0"/>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4F358BF-DF33-432B-A53A-7BD87D6D0978}"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CC566A5-A336-4125-8E86-9D55F631408F}" type="datetimeFigureOut">
              <a:rPr lang="en-US" smtClean="0"/>
              <a:t>11/19/2014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4F358BF-DF33-432B-A53A-7BD87D6D0978}"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CAB6D6C3-A22A-4345-994C-7276D64174F4}" type="datetimeFigureOut">
              <a:rPr lang="en-US" smtClean="0">
                <a:solidFill>
                  <a:prstClr val="black">
                    <a:lumMod val="50000"/>
                    <a:lumOff val="50000"/>
                  </a:prstClr>
                </a:solidFill>
              </a:rPr>
              <a:pPr/>
              <a:t>11/19/2014</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17E148E-82CA-4274-B8AB-189D6A4A570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2207926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youtube.com/watch?v=i0dk8F0KYxY" TargetMode="Externa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youtube.com/watch?v=3zPjKHLIYUM" TargetMode="Externa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hyperlink" Target="http://www.youtube.com/watch?v=4YDOWGnoelc" TargetMode="Externa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youtube.com/watch?v=fh_fSNz6NvQ"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91200" y="533400"/>
            <a:ext cx="3127248" cy="2667000"/>
          </a:xfrm>
        </p:spPr>
        <p:txBody>
          <a:bodyPr>
            <a:normAutofit/>
          </a:bodyPr>
          <a:lstStyle/>
          <a:p>
            <a:r>
              <a:rPr lang="en-US" dirty="0" smtClean="0"/>
              <a:t>We are </a:t>
            </a:r>
            <a:r>
              <a:rPr lang="en-US" dirty="0" smtClean="0"/>
              <a:t>called </a:t>
            </a:r>
            <a:r>
              <a:rPr lang="en-US" dirty="0" smtClean="0"/>
              <a:t>to be </a:t>
            </a:r>
            <a:r>
              <a:rPr lang="en-US" dirty="0" smtClean="0"/>
              <a:t>saints!</a:t>
            </a:r>
            <a:endParaRPr lang="en-US" dirty="0"/>
          </a:p>
        </p:txBody>
      </p:sp>
      <p:sp>
        <p:nvSpPr>
          <p:cNvPr id="4" name="TextBox 3"/>
          <p:cNvSpPr txBox="1"/>
          <p:nvPr/>
        </p:nvSpPr>
        <p:spPr>
          <a:xfrm>
            <a:off x="337996" y="914400"/>
            <a:ext cx="5257800" cy="5632311"/>
          </a:xfrm>
          <a:prstGeom prst="rect">
            <a:avLst/>
          </a:prstGeom>
          <a:noFill/>
          <a:ln w="50800">
            <a:solidFill>
              <a:schemeClr val="tx2">
                <a:lumMod val="50000"/>
              </a:schemeClr>
            </a:solidFill>
          </a:ln>
        </p:spPr>
        <p:txBody>
          <a:bodyPr wrap="square" rtlCol="0">
            <a:spAutoFit/>
          </a:bodyPr>
          <a:lstStyle/>
          <a:p>
            <a:pPr algn="ctr"/>
            <a:r>
              <a:rPr lang="en-US" dirty="0"/>
              <a:t>“You shall be holy; for I the Lord your God am </a:t>
            </a:r>
            <a:r>
              <a:rPr lang="en-US" dirty="0" smtClean="0"/>
              <a:t>holy.” </a:t>
            </a:r>
            <a:r>
              <a:rPr lang="en-US" dirty="0"/>
              <a:t>(Lev 19:2</a:t>
            </a:r>
            <a:r>
              <a:rPr lang="en-US" dirty="0" smtClean="0"/>
              <a:t>)</a:t>
            </a:r>
          </a:p>
          <a:p>
            <a:pPr algn="ctr"/>
            <a:endParaRPr lang="en-US" dirty="0"/>
          </a:p>
          <a:p>
            <a:pPr algn="ctr"/>
            <a:r>
              <a:rPr lang="en-US" dirty="0"/>
              <a:t>“Young people of every continent, do not be afraid to be the saints of the new millennium! Be contemplative, love prayer; be coherent with your faith and generous in the service of your brothers and sisters, be active members of the Church and builders of peace. To succeed in this demanding project of life, continue to listen to His Word, draw strength from the Sacraments, especially the Eucharist and Penance. The Lord wants you to be intrepid apostles of his Gospel and builders of a new </a:t>
            </a:r>
            <a:r>
              <a:rPr lang="en-US" dirty="0" smtClean="0"/>
              <a:t>humanity.”</a:t>
            </a:r>
          </a:p>
          <a:p>
            <a:pPr algn="ctr"/>
            <a:r>
              <a:rPr lang="en-US" dirty="0" smtClean="0"/>
              <a:t>(Saint </a:t>
            </a:r>
            <a:r>
              <a:rPr lang="en-US" dirty="0" smtClean="0"/>
              <a:t>Pope John Paul II)</a:t>
            </a:r>
          </a:p>
          <a:p>
            <a:pPr algn="ctr"/>
            <a:endParaRPr lang="en-US" dirty="0"/>
          </a:p>
          <a:p>
            <a:pPr algn="ctr"/>
            <a:r>
              <a:rPr lang="en-GB" dirty="0" smtClean="0"/>
              <a:t>“Being </a:t>
            </a:r>
            <a:r>
              <a:rPr lang="en-GB" dirty="0"/>
              <a:t>saints is not a privilege of the </a:t>
            </a:r>
            <a:r>
              <a:rPr lang="en-GB" dirty="0" smtClean="0"/>
              <a:t>few, </a:t>
            </a:r>
            <a:r>
              <a:rPr lang="en-GB" dirty="0"/>
              <a:t>but everyone’s </a:t>
            </a:r>
            <a:r>
              <a:rPr lang="en-GB" dirty="0" smtClean="0"/>
              <a:t>vocation.”</a:t>
            </a:r>
            <a:endParaRPr lang="en-GB" dirty="0"/>
          </a:p>
          <a:p>
            <a:pPr algn="ctr"/>
            <a:r>
              <a:rPr lang="en-US" dirty="0" smtClean="0"/>
              <a:t>“Go</a:t>
            </a:r>
            <a:r>
              <a:rPr lang="en-US" dirty="0"/>
              <a:t>, do not be afraid, and </a:t>
            </a:r>
            <a:r>
              <a:rPr lang="en-US" dirty="0" smtClean="0"/>
              <a:t>serve.”</a:t>
            </a:r>
          </a:p>
          <a:p>
            <a:pPr algn="ctr"/>
            <a:r>
              <a:rPr lang="en-US" dirty="0" smtClean="0"/>
              <a:t>(Pope Francis)</a:t>
            </a:r>
            <a:endParaRPr lang="en-US" dirty="0"/>
          </a:p>
        </p:txBody>
      </p:sp>
      <p:pic>
        <p:nvPicPr>
          <p:cNvPr id="2052" name="Picture 4" descr="http://2.bp.blogspot.com/-1y2-kMUr4qM/UCznxyoNNmI/AAAAAAAANa4/gWA8TszhvZg/s1600/sai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553200" y="3271886"/>
            <a:ext cx="1752600" cy="3505200"/>
          </a:xfrm>
          <a:prstGeom prst="rect">
            <a:avLst/>
          </a:prstGeom>
          <a:noFill/>
          <a:scene3d>
            <a:camera prst="orthographicFront">
              <a:rot lat="0" lon="1080000" rev="0"/>
            </a:camera>
            <a:lightRig rig="threePt" dir="t"/>
          </a:scene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a:xfrm>
            <a:off x="2189390" y="2558483"/>
            <a:ext cx="4619964" cy="1036184"/>
          </a:xfrm>
        </p:spPr>
        <p:style>
          <a:lnRef idx="2">
            <a:schemeClr val="accent1"/>
          </a:lnRef>
          <a:fillRef idx="1">
            <a:schemeClr val="lt1"/>
          </a:fillRef>
          <a:effectRef idx="0">
            <a:schemeClr val="accent1"/>
          </a:effectRef>
          <a:fontRef idx="minor">
            <a:schemeClr val="dk1"/>
          </a:fontRef>
        </p:style>
        <p:txBody>
          <a:bodyPr/>
          <a:lstStyle/>
          <a:p>
            <a:pPr marL="0" indent="0" algn="ctr">
              <a:buNone/>
            </a:pPr>
            <a:r>
              <a:rPr lang="en-US" sz="4800" i="1" dirty="0" err="1" smtClean="0">
                <a:solidFill>
                  <a:schemeClr val="bg2">
                    <a:lumMod val="90000"/>
                  </a:schemeClr>
                </a:solidFill>
                <a:latin typeface="French Script MT" pitchFamily="66" charset="0"/>
              </a:rPr>
              <a:t>Mary,Mother</a:t>
            </a:r>
            <a:r>
              <a:rPr lang="en-US" sz="4800" i="1" dirty="0" smtClean="0">
                <a:solidFill>
                  <a:schemeClr val="bg2">
                    <a:lumMod val="90000"/>
                  </a:schemeClr>
                </a:solidFill>
                <a:latin typeface="French Script MT" pitchFamily="66" charset="0"/>
              </a:rPr>
              <a:t> </a:t>
            </a:r>
            <a:r>
              <a:rPr lang="en-US" sz="4800" i="1" dirty="0" smtClean="0">
                <a:solidFill>
                  <a:schemeClr val="bg2">
                    <a:lumMod val="90000"/>
                  </a:schemeClr>
                </a:solidFill>
                <a:latin typeface="French Script MT" pitchFamily="66" charset="0"/>
              </a:rPr>
              <a:t>of God</a:t>
            </a:r>
            <a:endParaRPr lang="en-US" sz="4800" i="1" dirty="0">
              <a:solidFill>
                <a:schemeClr val="bg2">
                  <a:lumMod val="90000"/>
                </a:schemeClr>
              </a:solidFill>
              <a:latin typeface="French Script MT"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180975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043" y="3352800"/>
            <a:ext cx="1847850" cy="2892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1120" y="457199"/>
            <a:ext cx="174625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325891"/>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4514" y="3505200"/>
            <a:ext cx="2195513" cy="2761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1" y="325891"/>
            <a:ext cx="15638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3725" y="3685278"/>
            <a:ext cx="1982075" cy="2581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33925" y="3685277"/>
            <a:ext cx="1724025" cy="2559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058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075765" y="2590800"/>
            <a:ext cx="3388660" cy="3733800"/>
          </a:xfrm>
          <a:ln>
            <a:solidFill>
              <a:schemeClr val="accent1"/>
            </a:solidFill>
          </a:ln>
        </p:spPr>
        <p:txBody>
          <a:bodyPr>
            <a:noAutofit/>
          </a:bodyPr>
          <a:lstStyle/>
          <a:p>
            <a:pPr marL="285750" indent="-285750">
              <a:buFont typeface="Arial" pitchFamily="34" charset="0"/>
              <a:buChar char="•"/>
            </a:pPr>
            <a:r>
              <a:rPr lang="en-US" sz="2800" dirty="0" smtClean="0"/>
              <a:t>Fiat </a:t>
            </a:r>
            <a:r>
              <a:rPr lang="en-US" sz="2800" dirty="0" smtClean="0">
                <a:sym typeface="Wingdings" panose="05000000000000000000" pitchFamily="2" charset="2"/>
              </a:rPr>
              <a:t> </a:t>
            </a:r>
            <a:r>
              <a:rPr lang="en-US" sz="2800" dirty="0" err="1" smtClean="0"/>
              <a:t>Theotokos</a:t>
            </a:r>
            <a:endParaRPr lang="en-US" sz="2800" dirty="0" smtClean="0"/>
          </a:p>
          <a:p>
            <a:pPr marL="285750" indent="-285750">
              <a:buFont typeface="Arial" pitchFamily="34" charset="0"/>
              <a:buChar char="•"/>
            </a:pPr>
            <a:r>
              <a:rPr lang="en-US" sz="2800" dirty="0" smtClean="0"/>
              <a:t>Her role is inseparable from her union with Christ &amp; flows from it.</a:t>
            </a:r>
          </a:p>
          <a:p>
            <a:pPr marL="285750" indent="-285750">
              <a:buFont typeface="Arial" pitchFamily="34" charset="0"/>
              <a:buChar char="•"/>
            </a:pPr>
            <a:r>
              <a:rPr lang="en-US" sz="2800" dirty="0" smtClean="0"/>
              <a:t>Given as mother to all</a:t>
            </a:r>
            <a:endParaRPr lang="en-US" sz="2800" dirty="0" smtClean="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32496" y="990600"/>
            <a:ext cx="3806704" cy="5306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81000" y="381000"/>
            <a:ext cx="4648200" cy="2123658"/>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400" b="1" cap="all" dirty="0" smtClean="0">
                <a:ln/>
                <a:solidFill>
                  <a:srgbClr val="4E67C8"/>
                </a:solidFill>
                <a:effectLst>
                  <a:outerShdw blurRad="19685" dist="12700" dir="5400000" algn="tl" rotWithShape="0">
                    <a:srgbClr val="4E67C8">
                      <a:satMod val="130000"/>
                      <a:alpha val="60000"/>
                    </a:srgbClr>
                  </a:outerShdw>
                  <a:reflection blurRad="10000" stA="55000" endPos="48000" dist="500" dir="5400000" sy="-100000" algn="bl" rotWithShape="0"/>
                </a:effectLst>
              </a:rPr>
              <a:t>Mother of Christ…Mother of the church</a:t>
            </a:r>
            <a:endParaRPr lang="en-US" sz="4400" b="1" cap="all" dirty="0">
              <a:ln/>
              <a:solidFill>
                <a:srgbClr val="4E67C8"/>
              </a:solidFill>
              <a:effectLst>
                <a:outerShdw blurRad="19685" dist="12700" dir="5400000" algn="tl" rotWithShape="0">
                  <a:srgbClr val="4E67C8">
                    <a:satMod val="130000"/>
                    <a:alpha val="60000"/>
                  </a:srgbClr>
                </a:outerShdw>
                <a:reflection blurRad="10000" stA="55000" endPos="48000" dist="500" dir="5400000" sy="-100000" algn="bl" rotWithShape="0"/>
              </a:effectLst>
            </a:endParaRPr>
          </a:p>
        </p:txBody>
      </p:sp>
    </p:spTree>
    <p:extLst>
      <p:ext uri="{BB962C8B-B14F-4D97-AF65-F5344CB8AC3E}">
        <p14:creationId xmlns:p14="http://schemas.microsoft.com/office/powerpoint/2010/main" val="315585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a:xfrm>
            <a:off x="533400" y="2362200"/>
            <a:ext cx="3931025" cy="3429000"/>
          </a:xfrm>
        </p:spPr>
        <p:txBody>
          <a:bodyPr>
            <a:normAutofit/>
          </a:bodyPr>
          <a:lstStyle/>
          <a:p>
            <a:pPr marL="285750" indent="-285750">
              <a:buFont typeface="Arial" pitchFamily="34" charset="0"/>
              <a:buChar char="•"/>
            </a:pPr>
            <a:r>
              <a:rPr lang="en-US" sz="2400" dirty="0" smtClean="0"/>
              <a:t>Was taken up body &amp; soul into heavenly glory</a:t>
            </a:r>
          </a:p>
          <a:p>
            <a:pPr marL="285750" indent="-285750">
              <a:buFont typeface="Arial" pitchFamily="34" charset="0"/>
              <a:buChar char="•"/>
            </a:pPr>
            <a:r>
              <a:rPr lang="en-US" sz="2400" dirty="0" smtClean="0">
                <a:hlinkClick r:id="rId2"/>
              </a:rPr>
              <a:t>Exalted by the Lord as Queen over all things</a:t>
            </a:r>
            <a:endParaRPr lang="en-US" sz="2400" dirty="0" smtClean="0"/>
          </a:p>
          <a:p>
            <a:pPr marL="285750" indent="-285750">
              <a:buFont typeface="Arial" pitchFamily="34" charset="0"/>
              <a:buChar char="•"/>
            </a:pPr>
            <a:r>
              <a:rPr lang="en-US" sz="2400" dirty="0" smtClean="0"/>
              <a:t>Shows participation in Jesus’ Resurrection </a:t>
            </a:r>
            <a:r>
              <a:rPr lang="en-US" sz="2400" dirty="0" smtClean="0"/>
              <a:t>and</a:t>
            </a:r>
            <a:r>
              <a:rPr lang="en-US" sz="2400" dirty="0"/>
              <a:t> </a:t>
            </a:r>
            <a:r>
              <a:rPr lang="en-US" sz="2400" dirty="0" smtClean="0"/>
              <a:t>a</a:t>
            </a:r>
            <a:r>
              <a:rPr lang="en-US" sz="2400" dirty="0" smtClean="0"/>
              <a:t>nticipates </a:t>
            </a:r>
            <a:r>
              <a:rPr lang="en-US" sz="2400" dirty="0" smtClean="0"/>
              <a:t>our resurrection</a:t>
            </a:r>
            <a:endParaRPr lang="en-US"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838200"/>
            <a:ext cx="3733324"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81000" y="457200"/>
            <a:ext cx="4038601" cy="175432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smtClean="0">
                <a:ln/>
                <a:solidFill>
                  <a:srgbClr val="663300"/>
                </a:solidFill>
              </a:rPr>
              <a:t>Assumption of Mary</a:t>
            </a:r>
            <a:endParaRPr lang="en-US" sz="5400" b="1" dirty="0">
              <a:ln/>
              <a:solidFill>
                <a:srgbClr val="663300"/>
              </a:solidFill>
            </a:endParaRPr>
          </a:p>
        </p:txBody>
      </p:sp>
    </p:spTree>
    <p:extLst>
      <p:ext uri="{BB962C8B-B14F-4D97-AF65-F5344CB8AC3E}">
        <p14:creationId xmlns:p14="http://schemas.microsoft.com/office/powerpoint/2010/main" val="235921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09600" y="2813923"/>
            <a:ext cx="3854825" cy="3586877"/>
          </a:xfrm>
        </p:spPr>
        <p:txBody>
          <a:bodyPr>
            <a:normAutofit fontScale="92500"/>
          </a:bodyPr>
          <a:lstStyle/>
          <a:p>
            <a:pPr marL="228600" lvl="0" indent="-182880">
              <a:buClr>
                <a:srgbClr val="F14124">
                  <a:lumMod val="75000"/>
                </a:srgbClr>
              </a:buClr>
              <a:buFont typeface="Georgia" pitchFamily="18" charset="0"/>
              <a:buChar char="*"/>
            </a:pPr>
            <a:r>
              <a:rPr lang="en-US" sz="2400" dirty="0" smtClean="0">
                <a:solidFill>
                  <a:prstClr val="black">
                    <a:lumMod val="75000"/>
                    <a:lumOff val="25000"/>
                  </a:prstClr>
                </a:solidFill>
                <a:hlinkClick r:id="rId2"/>
              </a:rPr>
              <a:t>Why Pray to Mary?</a:t>
            </a:r>
            <a:endParaRPr lang="en-US" sz="2400" dirty="0" smtClean="0">
              <a:solidFill>
                <a:prstClr val="black">
                  <a:lumMod val="75000"/>
                  <a:lumOff val="25000"/>
                </a:prstClr>
              </a:solidFill>
            </a:endParaRPr>
          </a:p>
          <a:p>
            <a:pPr marL="228600" lvl="0" indent="-182880">
              <a:buClr>
                <a:srgbClr val="F14124">
                  <a:lumMod val="75000"/>
                </a:srgbClr>
              </a:buClr>
              <a:buFont typeface="Georgia" pitchFamily="18" charset="0"/>
              <a:buChar char="*"/>
            </a:pPr>
            <a:r>
              <a:rPr lang="en-US" sz="2400" dirty="0" smtClean="0">
                <a:solidFill>
                  <a:prstClr val="black">
                    <a:lumMod val="75000"/>
                    <a:lumOff val="25000"/>
                  </a:prstClr>
                </a:solidFill>
              </a:rPr>
              <a:t>Model of </a:t>
            </a:r>
            <a:r>
              <a:rPr lang="en-US" sz="2400" dirty="0" smtClean="0">
                <a:solidFill>
                  <a:prstClr val="black">
                    <a:lumMod val="75000"/>
                    <a:lumOff val="25000"/>
                  </a:prstClr>
                </a:solidFill>
              </a:rPr>
              <a:t>faith and charity</a:t>
            </a:r>
          </a:p>
          <a:p>
            <a:pPr marL="685800" lvl="1" indent="-182880">
              <a:buClr>
                <a:srgbClr val="F14124">
                  <a:lumMod val="75000"/>
                </a:srgbClr>
              </a:buClr>
              <a:buFont typeface="Georgia" pitchFamily="18" charset="0"/>
              <a:buChar char="*"/>
            </a:pPr>
            <a:r>
              <a:rPr lang="en-US" sz="2400" dirty="0" smtClean="0">
                <a:solidFill>
                  <a:prstClr val="black">
                    <a:lumMod val="75000"/>
                    <a:lumOff val="25000"/>
                  </a:prstClr>
                </a:solidFill>
              </a:rPr>
              <a:t>Complete adherence to the Father’s will</a:t>
            </a:r>
          </a:p>
          <a:p>
            <a:pPr marL="685800" lvl="1" indent="-182880">
              <a:buClr>
                <a:srgbClr val="F14124">
                  <a:lumMod val="75000"/>
                </a:srgbClr>
              </a:buClr>
              <a:buFont typeface="Georgia" pitchFamily="18" charset="0"/>
              <a:buChar char="*"/>
            </a:pPr>
            <a:r>
              <a:rPr lang="en-US" sz="2400" dirty="0" smtClean="0">
                <a:solidFill>
                  <a:prstClr val="black">
                    <a:lumMod val="75000"/>
                    <a:lumOff val="25000"/>
                  </a:prstClr>
                </a:solidFill>
              </a:rPr>
              <a:t>Cooperated by obedience, faith, hope, and charity with Jesus to restore our souls</a:t>
            </a:r>
          </a:p>
          <a:p>
            <a:pPr marL="502920" lvl="1">
              <a:buClr>
                <a:srgbClr val="F14124">
                  <a:lumMod val="75000"/>
                </a:srgbClr>
              </a:buClr>
            </a:pPr>
            <a:endParaRPr lang="en-US" sz="2000" dirty="0" smtClean="0">
              <a:solidFill>
                <a:prstClr val="black">
                  <a:lumMod val="75000"/>
                  <a:lumOff val="25000"/>
                </a:prstClr>
              </a:solidFill>
            </a:endParaRPr>
          </a:p>
          <a:p>
            <a:pPr marL="685800" lvl="1" indent="-182880">
              <a:buClr>
                <a:srgbClr val="F14124">
                  <a:lumMod val="75000"/>
                </a:srgbClr>
              </a:buClr>
              <a:buFont typeface="Georgia" pitchFamily="18" charset="0"/>
              <a:buChar char="*"/>
            </a:pPr>
            <a:endParaRPr lang="en-US" sz="2000" dirty="0">
              <a:solidFill>
                <a:prstClr val="black">
                  <a:lumMod val="75000"/>
                  <a:lumOff val="25000"/>
                </a:prstClr>
              </a:solidFill>
            </a:endParaRPr>
          </a:p>
          <a:p>
            <a:endParaRPr lang="en-US"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93385" y="838200"/>
            <a:ext cx="3869615" cy="5300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8393" y="228600"/>
            <a:ext cx="4934607" cy="2585323"/>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rgbClr val="4E67C8">
                        <a:tint val="75000"/>
                        <a:shade val="75000"/>
                        <a:satMod val="170000"/>
                      </a:srgbClr>
                    </a:gs>
                    <a:gs pos="49000">
                      <a:srgbClr val="4E67C8">
                        <a:tint val="88000"/>
                        <a:shade val="65000"/>
                        <a:satMod val="172000"/>
                      </a:srgbClr>
                    </a:gs>
                    <a:gs pos="50000">
                      <a:srgbClr val="4E67C8">
                        <a:shade val="65000"/>
                        <a:satMod val="130000"/>
                      </a:srgbClr>
                    </a:gs>
                    <a:gs pos="92000">
                      <a:srgbClr val="4E67C8">
                        <a:shade val="50000"/>
                        <a:satMod val="120000"/>
                      </a:srgbClr>
                    </a:gs>
                    <a:gs pos="100000">
                      <a:srgbClr val="4E67C8">
                        <a:shade val="48000"/>
                        <a:satMod val="120000"/>
                      </a:srgbClr>
                    </a:gs>
                  </a:gsLst>
                  <a:lin ang="5400000"/>
                </a:gradFill>
                <a:effectLst>
                  <a:reflection blurRad="12700" stA="50000" endPos="50000" dist="5000" dir="5400000" sy="-100000" rotWithShape="0"/>
                </a:effectLst>
              </a:rPr>
              <a:t>Mother in the order of GRACE</a:t>
            </a:r>
            <a:endParaRPr lang="en-US" sz="5400" b="1" cap="all" dirty="0">
              <a:ln w="0"/>
              <a:gradFill flip="none">
                <a:gsLst>
                  <a:gs pos="0">
                    <a:srgbClr val="4E67C8">
                      <a:tint val="75000"/>
                      <a:shade val="75000"/>
                      <a:satMod val="170000"/>
                    </a:srgbClr>
                  </a:gs>
                  <a:gs pos="49000">
                    <a:srgbClr val="4E67C8">
                      <a:tint val="88000"/>
                      <a:shade val="65000"/>
                      <a:satMod val="172000"/>
                    </a:srgbClr>
                  </a:gs>
                  <a:gs pos="50000">
                    <a:srgbClr val="4E67C8">
                      <a:shade val="65000"/>
                      <a:satMod val="130000"/>
                    </a:srgbClr>
                  </a:gs>
                  <a:gs pos="92000">
                    <a:srgbClr val="4E67C8">
                      <a:shade val="50000"/>
                      <a:satMod val="120000"/>
                    </a:srgbClr>
                  </a:gs>
                  <a:gs pos="100000">
                    <a:srgbClr val="4E67C8">
                      <a:shade val="48000"/>
                      <a:satMod val="120000"/>
                    </a:srgb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42058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819400"/>
            <a:ext cx="7543800" cy="1247968"/>
          </a:xfrm>
        </p:spPr>
        <p:txBody>
          <a:bodyPr/>
          <a:lstStyle/>
          <a:p>
            <a:pPr marL="0" indent="0" algn="ctr">
              <a:buNone/>
            </a:pPr>
            <a:r>
              <a:rPr lang="en-US" sz="8000" dirty="0" smtClean="0">
                <a:latin typeface="French Script MT" pitchFamily="66" charset="0"/>
                <a:hlinkClick r:id="rId2"/>
              </a:rPr>
              <a:t>Titles of Mary</a:t>
            </a:r>
            <a:endParaRPr lang="en-US" sz="8000" dirty="0">
              <a:latin typeface="French Script MT" pitchFamily="66" charset="0"/>
            </a:endParaRPr>
          </a:p>
        </p:txBody>
      </p:sp>
    </p:spTree>
    <p:extLst>
      <p:ext uri="{BB962C8B-B14F-4D97-AF65-F5344CB8AC3E}">
        <p14:creationId xmlns:p14="http://schemas.microsoft.com/office/powerpoint/2010/main" val="552908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4088"/>
            <a:ext cx="4419600" cy="2496312"/>
          </a:xfrm>
        </p:spPr>
        <p:txBody>
          <a:bodyPr>
            <a:normAutofit fontScale="90000"/>
          </a:bodyPr>
          <a:lstStyle/>
          <a:p>
            <a:r>
              <a:rPr lang="en-US" dirty="0" smtClean="0"/>
              <a:t>We are all called to the </a:t>
            </a:r>
            <a:r>
              <a:rPr lang="en-US" dirty="0" smtClean="0">
                <a:latin typeface="Aharoni" pitchFamily="2" charset="-79"/>
                <a:cs typeface="Aharoni" pitchFamily="2" charset="-79"/>
              </a:rPr>
              <a:t>Fullness of  Christian Life</a:t>
            </a:r>
            <a:endParaRPr lang="en-US" dirty="0">
              <a:latin typeface="Aharoni" pitchFamily="2" charset="-79"/>
              <a:cs typeface="Aharoni" pitchFamily="2" charset="-79"/>
            </a:endParaRPr>
          </a:p>
        </p:txBody>
      </p:sp>
      <p:sp>
        <p:nvSpPr>
          <p:cNvPr id="3" name="Content Placeholder 2"/>
          <p:cNvSpPr>
            <a:spLocks noGrp="1"/>
          </p:cNvSpPr>
          <p:nvPr>
            <p:ph idx="1"/>
          </p:nvPr>
        </p:nvSpPr>
        <p:spPr>
          <a:xfrm>
            <a:off x="457200" y="3352800"/>
            <a:ext cx="4267200" cy="3276600"/>
          </a:xfrm>
        </p:spPr>
        <p:txBody>
          <a:bodyPr>
            <a:normAutofit fontScale="92500"/>
          </a:bodyPr>
          <a:lstStyle/>
          <a:p>
            <a:r>
              <a:rPr lang="en-US" dirty="0" smtClean="0"/>
              <a:t>Work on our spiritual </a:t>
            </a:r>
            <a:r>
              <a:rPr lang="en-US" dirty="0"/>
              <a:t>p</a:t>
            </a:r>
            <a:r>
              <a:rPr lang="en-US" dirty="0" smtClean="0"/>
              <a:t>rogress…focus on growing closer to God daily</a:t>
            </a:r>
          </a:p>
          <a:p>
            <a:pPr lvl="1"/>
            <a:r>
              <a:rPr lang="en-US" dirty="0" smtClean="0"/>
              <a:t>Participate in the Sacraments for strength </a:t>
            </a:r>
          </a:p>
          <a:p>
            <a:pPr lvl="1"/>
            <a:r>
              <a:rPr lang="en-US" dirty="0" smtClean="0"/>
              <a:t>Form a GOOD conscience…moral character</a:t>
            </a:r>
          </a:p>
          <a:p>
            <a:pPr lvl="1"/>
            <a:r>
              <a:rPr lang="en-US" dirty="0" smtClean="0"/>
              <a:t>Pray!</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6671" y="1066800"/>
            <a:ext cx="4229100"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smtClean="0"/>
              <a:t>The Perfection of Charity</a:t>
            </a:r>
            <a:endParaRPr lang="en-US" dirty="0"/>
          </a:p>
        </p:txBody>
      </p:sp>
      <p:sp>
        <p:nvSpPr>
          <p:cNvPr id="3" name="Content Placeholder 2"/>
          <p:cNvSpPr>
            <a:spLocks noGrp="1"/>
          </p:cNvSpPr>
          <p:nvPr>
            <p:ph idx="1"/>
          </p:nvPr>
        </p:nvSpPr>
        <p:spPr/>
        <p:txBody>
          <a:bodyPr/>
          <a:lstStyle/>
          <a:p>
            <a:r>
              <a:rPr lang="en-US" dirty="0" smtClean="0"/>
              <a:t>“Be perfect as your heavenly Father is Perfect.” </a:t>
            </a:r>
            <a:br>
              <a:rPr lang="en-US" dirty="0" smtClean="0"/>
            </a:br>
            <a:r>
              <a:rPr lang="en-US" dirty="0" smtClean="0"/>
              <a:t> (Mt. 5:48)</a:t>
            </a:r>
          </a:p>
          <a:p>
            <a:r>
              <a:rPr lang="en-US" dirty="0" smtClean="0"/>
              <a:t>Be open to the Holy </a:t>
            </a:r>
            <a:r>
              <a:rPr lang="en-US" dirty="0" smtClean="0"/>
              <a:t>Spirit…</a:t>
            </a:r>
            <a:endParaRPr lang="en-US" dirty="0" smtClean="0"/>
          </a:p>
          <a:p>
            <a:pPr lvl="1"/>
            <a:endParaRPr lang="en-US" dirty="0" smtClean="0"/>
          </a:p>
          <a:p>
            <a:pPr lvl="1"/>
            <a:r>
              <a:rPr lang="en-US" dirty="0" smtClean="0"/>
              <a:t>Devote yourself to the SERVICE of others</a:t>
            </a:r>
          </a:p>
          <a:p>
            <a:pPr lvl="1"/>
            <a:r>
              <a:rPr lang="en-US" dirty="0" smtClean="0"/>
              <a:t>Ask for GRACE…helps you to LOVE</a:t>
            </a:r>
          </a:p>
          <a:p>
            <a:pPr lvl="1"/>
            <a:r>
              <a:rPr lang="en-US" dirty="0" smtClean="0"/>
              <a:t>Remember: w</a:t>
            </a:r>
            <a:r>
              <a:rPr lang="en-US" dirty="0" smtClean="0"/>
              <a:t>e are </a:t>
            </a:r>
            <a:r>
              <a:rPr lang="en-US" dirty="0" smtClean="0"/>
              <a:t>on a journey </a:t>
            </a:r>
            <a:br>
              <a:rPr lang="en-US" dirty="0" smtClean="0"/>
            </a:br>
            <a:r>
              <a:rPr lang="en-US" dirty="0" smtClean="0"/>
              <a:t>                     to </a:t>
            </a:r>
            <a:r>
              <a:rPr lang="en-US" dirty="0" smtClean="0"/>
              <a:t>Heaven</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343" y="4465864"/>
            <a:ext cx="235267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plus(in)">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4572000" cy="1362456"/>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St. Augustine:	</a:t>
            </a:r>
            <a:endParaRPr lang="en-US" dirty="0"/>
          </a:p>
        </p:txBody>
      </p:sp>
      <p:sp>
        <p:nvSpPr>
          <p:cNvPr id="3" name="Text Placeholder 2"/>
          <p:cNvSpPr>
            <a:spLocks noGrp="1"/>
          </p:cNvSpPr>
          <p:nvPr>
            <p:ph type="body" idx="1"/>
          </p:nvPr>
        </p:nvSpPr>
        <p:spPr>
          <a:xfrm>
            <a:off x="1371600" y="5648300"/>
            <a:ext cx="6705600" cy="1209700"/>
          </a:xfrm>
        </p:spPr>
        <p:txBody>
          <a:bodyPr>
            <a:normAutofit/>
          </a:bodyPr>
          <a:lstStyle/>
          <a:p>
            <a:pPr algn="ctr"/>
            <a:r>
              <a:rPr lang="en-US" sz="2400" b="1" i="1" dirty="0" smtClean="0"/>
              <a:t>…and our heart is </a:t>
            </a:r>
            <a:r>
              <a:rPr lang="en-US" sz="2400" b="1" i="1" dirty="0" smtClean="0"/>
              <a:t>restless until </a:t>
            </a:r>
            <a:r>
              <a:rPr lang="en-US" sz="2400" b="1" i="1" dirty="0" smtClean="0"/>
              <a:t>it rests </a:t>
            </a:r>
            <a:r>
              <a:rPr lang="en-US" sz="2400" b="1" i="1" dirty="0" smtClean="0"/>
              <a:t>in you.”</a:t>
            </a:r>
            <a:endParaRPr lang="en-US" sz="2400" b="1" i="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362200"/>
            <a:ext cx="3038705" cy="32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24000" y="1600199"/>
            <a:ext cx="6096000" cy="461665"/>
          </a:xfrm>
          <a:prstGeom prst="rect">
            <a:avLst/>
          </a:prstGeom>
          <a:noFill/>
        </p:spPr>
        <p:txBody>
          <a:bodyPr wrap="square" rtlCol="0">
            <a:spAutoFit/>
          </a:bodyPr>
          <a:lstStyle/>
          <a:p>
            <a:r>
              <a:rPr lang="en-US" sz="2400" b="1" i="1" dirty="0"/>
              <a:t>"You have made us for yourself, O </a:t>
            </a:r>
            <a:r>
              <a:rPr lang="en-US" sz="2400" b="1" i="1" dirty="0" smtClean="0"/>
              <a:t>Lord…</a:t>
            </a:r>
            <a:endParaRPr lang="en-US" sz="2400" dirty="0"/>
          </a:p>
        </p:txBody>
      </p:sp>
    </p:spTree>
    <p:extLst>
      <p:ext uri="{BB962C8B-B14F-4D97-AF65-F5344CB8AC3E}">
        <p14:creationId xmlns:p14="http://schemas.microsoft.com/office/powerpoint/2010/main" val="1074157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8" y="-26988"/>
            <a:ext cx="9223376" cy="691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6761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81912"/>
          </a:xfrm>
        </p:spPr>
        <p:txBody>
          <a:bodyPr>
            <a:normAutofit/>
          </a:bodyPr>
          <a:lstStyle/>
          <a:p>
            <a:r>
              <a:rPr lang="en-US" dirty="0" smtClean="0"/>
              <a:t>A Little Help Here? </a:t>
            </a:r>
            <a:r>
              <a:rPr lang="en-US" dirty="0"/>
              <a:t/>
            </a:r>
            <a:br>
              <a:rPr lang="en-US" dirty="0"/>
            </a:br>
            <a:r>
              <a:rPr lang="en-US" dirty="0" err="1" smtClean="0"/>
              <a:t>Saints!Saints!Saints</a:t>
            </a:r>
            <a:r>
              <a:rPr lang="en-US" dirty="0" smtClean="0"/>
              <a:t>!</a:t>
            </a:r>
            <a:endParaRPr lang="en-US" dirty="0"/>
          </a:p>
        </p:txBody>
      </p:sp>
      <p:sp>
        <p:nvSpPr>
          <p:cNvPr id="3" name="Content Placeholder 2"/>
          <p:cNvSpPr>
            <a:spLocks noGrp="1"/>
          </p:cNvSpPr>
          <p:nvPr>
            <p:ph idx="1"/>
          </p:nvPr>
        </p:nvSpPr>
        <p:spPr>
          <a:xfrm>
            <a:off x="152400" y="2362200"/>
            <a:ext cx="4876800" cy="4191000"/>
          </a:xfrm>
        </p:spPr>
        <p:txBody>
          <a:bodyPr>
            <a:normAutofit fontScale="92500" lnSpcReduction="10000"/>
          </a:bodyPr>
          <a:lstStyle/>
          <a:p>
            <a:r>
              <a:rPr lang="en-US" sz="2800" dirty="0" smtClean="0"/>
              <a:t>“The saints have always been the source of renewal in the most difficult moments in the Church’s history.” </a:t>
            </a:r>
          </a:p>
          <a:p>
            <a:pPr marL="0" indent="0">
              <a:buNone/>
            </a:pPr>
            <a:r>
              <a:rPr lang="en-US" sz="2800" dirty="0"/>
              <a:t> </a:t>
            </a:r>
            <a:r>
              <a:rPr lang="en-US" sz="2800" dirty="0" smtClean="0"/>
              <a:t>  (CCC 828)</a:t>
            </a:r>
          </a:p>
          <a:p>
            <a:r>
              <a:rPr lang="en-US" sz="2800" dirty="0" smtClean="0"/>
              <a:t>Being more closely united to Christ, those who dwell in heaven fix the whole Church more firmly in holiness </a:t>
            </a:r>
            <a:endParaRPr lang="en-US" dirty="0"/>
          </a:p>
          <a:p>
            <a:pPr lvl="1"/>
            <a:r>
              <a:rPr lang="en-US" dirty="0" smtClean="0"/>
              <a:t>Intercession</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4620" y="1219200"/>
            <a:ext cx="349938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113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0" y="1447800"/>
            <a:ext cx="2971800" cy="3048000"/>
          </a:xfrm>
        </p:spPr>
        <p:txBody>
          <a:bodyPr>
            <a:normAutofit fontScale="92500"/>
          </a:bodyPr>
          <a:lstStyle/>
          <a:p>
            <a:pPr marL="393192" lvl="1" indent="0">
              <a:buNone/>
            </a:pPr>
            <a:r>
              <a:rPr lang="en-US" dirty="0" smtClean="0"/>
              <a:t>“</a:t>
            </a:r>
            <a:r>
              <a:rPr lang="en-US" i="1" dirty="0" smtClean="0"/>
              <a:t>Do </a:t>
            </a:r>
            <a:r>
              <a:rPr lang="en-US" i="1" dirty="0"/>
              <a:t>not weep, for I shall be more useful to you after my death and I shall help you then more effectively than during my life.” </a:t>
            </a:r>
            <a:endParaRPr lang="en-US" i="1" dirty="0" smtClean="0"/>
          </a:p>
          <a:p>
            <a:pPr marL="393192" lvl="1" indent="0">
              <a:buNone/>
            </a:pPr>
            <a:r>
              <a:rPr lang="en-US" i="1" dirty="0"/>
              <a:t>	</a:t>
            </a:r>
            <a:r>
              <a:rPr lang="en-US" i="1" dirty="0" smtClean="0"/>
              <a:t>–</a:t>
            </a:r>
            <a:r>
              <a:rPr lang="en-US" dirty="0" smtClean="0"/>
              <a:t>St. Dominic</a:t>
            </a:r>
            <a:endParaRPr lang="en-US" dirty="0"/>
          </a:p>
          <a:p>
            <a:endParaRPr lang="en-US" dirty="0"/>
          </a:p>
        </p:txBody>
      </p:sp>
      <p:sp>
        <p:nvSpPr>
          <p:cNvPr id="4" name="TextBox 3"/>
          <p:cNvSpPr txBox="1"/>
          <p:nvPr/>
        </p:nvSpPr>
        <p:spPr>
          <a:xfrm>
            <a:off x="2714625" y="5317067"/>
            <a:ext cx="3914775" cy="1477328"/>
          </a:xfrm>
          <a:prstGeom prst="rect">
            <a:avLst/>
          </a:prstGeom>
          <a:noFill/>
        </p:spPr>
        <p:txBody>
          <a:bodyPr wrap="square" rtlCol="0">
            <a:spAutoFit/>
          </a:bodyPr>
          <a:lstStyle/>
          <a:p>
            <a:pPr marL="0" lvl="1"/>
            <a:r>
              <a:rPr lang="en-US" sz="2400" i="1" dirty="0"/>
              <a:t>“I want to spend my </a:t>
            </a:r>
            <a:r>
              <a:rPr lang="en-US" sz="2400" i="1" dirty="0" smtClean="0"/>
              <a:t>heaven </a:t>
            </a:r>
            <a:r>
              <a:rPr lang="en-US" sz="2400" i="1" dirty="0"/>
              <a:t>doing good on earth.” </a:t>
            </a:r>
            <a:endParaRPr lang="en-US" sz="2400" i="1" dirty="0" smtClean="0"/>
          </a:p>
          <a:p>
            <a:pPr marL="0" lvl="1"/>
            <a:r>
              <a:rPr lang="en-US" sz="2400" dirty="0" smtClean="0"/>
              <a:t>    - </a:t>
            </a:r>
            <a:r>
              <a:rPr lang="en-US" sz="2000" dirty="0" smtClean="0"/>
              <a:t>St. Therese of </a:t>
            </a:r>
            <a:r>
              <a:rPr lang="en-US" sz="2000" dirty="0" err="1" smtClean="0"/>
              <a:t>Lisieux</a:t>
            </a:r>
            <a:endParaRPr lang="en-US" sz="2000" dirty="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862622"/>
            <a:ext cx="2697032" cy="3741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33319"/>
            <a:ext cx="2714625" cy="4824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3902323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defRPr/>
            </a:pPr>
            <a:r>
              <a:rPr lang="en-US" b="1" i="1" u="sng" dirty="0"/>
              <a:t>Hebrews 12:1-13 </a:t>
            </a:r>
            <a:r>
              <a:rPr lang="en-US" b="1" i="1" dirty="0"/>
              <a:t>:</a:t>
            </a:r>
          </a:p>
          <a:p>
            <a:pPr algn="just">
              <a:defRPr/>
            </a:pPr>
            <a:r>
              <a:rPr lang="en-US" b="1" i="1" dirty="0"/>
              <a:t>Therefore, since we are surrounded by so great a cloud of witnesses, let us rid ourselves of every burden and sin that clings to us  and persevere in running the race that lies before us while keeping our eyes fixed on Jesus, the leader and </a:t>
            </a:r>
            <a:r>
              <a:rPr lang="en-US" b="1" i="1" dirty="0" err="1"/>
              <a:t>perfecter</a:t>
            </a:r>
            <a:r>
              <a:rPr lang="en-US" b="1" i="1" dirty="0"/>
              <a:t> of faith. For the sake of the joy that lay before him he endured the cross, despising its shame, and has taken his seat at the right of the throne of God.</a:t>
            </a:r>
            <a:endParaRPr lang="en-US" dirty="0"/>
          </a:p>
          <a:p>
            <a:endParaRPr lang="en-US" dirty="0"/>
          </a:p>
        </p:txBody>
      </p:sp>
    </p:spTree>
    <p:extLst>
      <p:ext uri="{BB962C8B-B14F-4D97-AF65-F5344CB8AC3E}">
        <p14:creationId xmlns:p14="http://schemas.microsoft.com/office/powerpoint/2010/main" val="195406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hlinkClick r:id="rId2"/>
              </a:rPr>
              <a:t>The Saint That is Just Me</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i="1" dirty="0" smtClean="0">
                <a:solidFill>
                  <a:schemeClr val="accent1"/>
                </a:solidFill>
              </a:rPr>
              <a:t>When </a:t>
            </a:r>
            <a:r>
              <a:rPr lang="en-US" i="1" dirty="0">
                <a:solidFill>
                  <a:schemeClr val="accent1"/>
                </a:solidFill>
              </a:rPr>
              <a:t>you hung upon the cross looking at me,</a:t>
            </a:r>
            <a:br>
              <a:rPr lang="en-US" i="1" dirty="0">
                <a:solidFill>
                  <a:schemeClr val="accent1"/>
                </a:solidFill>
              </a:rPr>
            </a:br>
            <a:r>
              <a:rPr lang="en-US" i="1" dirty="0">
                <a:solidFill>
                  <a:schemeClr val="accent1"/>
                </a:solidFill>
              </a:rPr>
              <a:t>You </a:t>
            </a:r>
            <a:r>
              <a:rPr lang="en-US" i="1" dirty="0" err="1">
                <a:solidFill>
                  <a:schemeClr val="accent1"/>
                </a:solidFill>
              </a:rPr>
              <a:t>didnʼt</a:t>
            </a:r>
            <a:r>
              <a:rPr lang="en-US" i="1" dirty="0">
                <a:solidFill>
                  <a:schemeClr val="accent1"/>
                </a:solidFill>
              </a:rPr>
              <a:t> die so I would try to be somebody else.</a:t>
            </a:r>
            <a:br>
              <a:rPr lang="en-US" i="1" dirty="0">
                <a:solidFill>
                  <a:schemeClr val="accent1"/>
                </a:solidFill>
              </a:rPr>
            </a:br>
            <a:r>
              <a:rPr lang="en-US" i="1" dirty="0">
                <a:solidFill>
                  <a:schemeClr val="accent1"/>
                </a:solidFill>
              </a:rPr>
              <a:t>You died so I could be the saint that is just me</a:t>
            </a:r>
            <a:r>
              <a:rPr lang="en-US" i="1" dirty="0" smtClean="0">
                <a:solidFill>
                  <a:schemeClr val="accent1"/>
                </a:solidFill>
              </a:rPr>
              <a:t>.</a:t>
            </a:r>
          </a:p>
          <a:p>
            <a:pPr marL="0" indent="0" algn="ctr">
              <a:buNone/>
            </a:pPr>
            <a:r>
              <a:rPr lang="en-US" dirty="0" smtClean="0">
                <a:solidFill>
                  <a:schemeClr val="accent1"/>
                </a:solidFill>
              </a:rPr>
              <a:t>-Danielle </a:t>
            </a:r>
            <a:r>
              <a:rPr lang="en-US" dirty="0" smtClean="0">
                <a:solidFill>
                  <a:schemeClr val="accent1"/>
                </a:solidFill>
              </a:rPr>
              <a:t>Rose</a:t>
            </a:r>
          </a:p>
          <a:p>
            <a:pPr marL="0" indent="0" algn="ctr">
              <a:buNone/>
            </a:pPr>
            <a:endParaRPr lang="en-US" dirty="0"/>
          </a:p>
          <a:p>
            <a:pPr marL="0" indent="0" algn="ctr">
              <a:buNone/>
            </a:pPr>
            <a:endParaRPr lang="en-US" dirty="0" smtClean="0"/>
          </a:p>
          <a:p>
            <a:pPr marL="0" indent="0" algn="ctr">
              <a:buNone/>
            </a:pPr>
            <a:r>
              <a:rPr lang="en-US" dirty="0" smtClean="0">
                <a:solidFill>
                  <a:schemeClr val="accent3"/>
                </a:solidFill>
              </a:rPr>
              <a:t>How will YOU be a saint???</a:t>
            </a:r>
            <a:endParaRPr lang="en-US" dirty="0">
              <a:solidFill>
                <a:schemeClr val="accent3"/>
              </a:solidFill>
            </a:endParaRPr>
          </a:p>
        </p:txBody>
      </p:sp>
    </p:spTree>
    <p:extLst>
      <p:ext uri="{BB962C8B-B14F-4D97-AF65-F5344CB8AC3E}">
        <p14:creationId xmlns:p14="http://schemas.microsoft.com/office/powerpoint/2010/main" val="5507790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398</TotalTime>
  <Words>539</Words>
  <Application>Microsoft Office PowerPoint</Application>
  <PresentationFormat>On-screen Show (4:3)</PresentationFormat>
  <Paragraphs>58</Paragraphs>
  <Slides>14</Slides>
  <Notes>0</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Flow</vt:lpstr>
      <vt:lpstr>Slipstream</vt:lpstr>
      <vt:lpstr>We are called to be saints!</vt:lpstr>
      <vt:lpstr>We are all called to the Fullness of  Christian Life</vt:lpstr>
      <vt:lpstr>The Perfection of Charity</vt:lpstr>
      <vt:lpstr>           St. Augustine: </vt:lpstr>
      <vt:lpstr>PowerPoint Presentation</vt:lpstr>
      <vt:lpstr>A Little Help Here?  Saints!Saints!Saints!</vt:lpstr>
      <vt:lpstr>PowerPoint Presentation</vt:lpstr>
      <vt:lpstr>PowerPoint Presentation</vt:lpstr>
      <vt:lpstr>The Saint That is Just Me</vt:lpstr>
      <vt:lpstr>Mary,Mother of God</vt:lpstr>
      <vt:lpstr>PowerPoint Presentation</vt:lpstr>
      <vt:lpstr>PowerPoint Presentation</vt:lpstr>
      <vt:lpstr>PowerPoint Presentation</vt:lpstr>
      <vt:lpstr>Titles of 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are Called to be SAINTS</dc:title>
  <dc:creator>Michelle</dc:creator>
  <cp:lastModifiedBy>Stacey Brandt</cp:lastModifiedBy>
  <cp:revision>27</cp:revision>
  <cp:lastPrinted>2011-08-17T20:17:46Z</cp:lastPrinted>
  <dcterms:created xsi:type="dcterms:W3CDTF">2010-08-19T09:40:10Z</dcterms:created>
  <dcterms:modified xsi:type="dcterms:W3CDTF">2014-11-19T22:01:01Z</dcterms:modified>
</cp:coreProperties>
</file>