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0E3A87A-0E57-49CC-A64C-0455C9ACD6BA}" type="datetimeFigureOut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10/13/2014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3227-1153-439D-8BAC-D8822AE4427E}" type="slidenum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1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A87A-0E57-49CC-A64C-0455C9ACD6BA}" type="datetimeFigureOut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10/13/2014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3227-1153-439D-8BAC-D8822AE4427E}" type="slidenum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0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A87A-0E57-49CC-A64C-0455C9ACD6BA}" type="datetimeFigureOut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10/13/2014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3227-1153-439D-8BAC-D8822AE4427E}" type="slidenum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08695F0-21A3-45DE-ABAE-F858DB7F043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08CFA-4063-4DAE-8282-9B7876C02F4D}" type="slidenum">
              <a:rPr lang="en-US" smtClean="0">
                <a:solidFill>
                  <a:srgbClr val="D2D2D2"/>
                </a:solidFill>
              </a:rPr>
              <a:pPr/>
              <a:t>‹#›</a:t>
            </a:fld>
            <a:endParaRPr lang="en-US">
              <a:solidFill>
                <a:srgbClr val="D2D2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15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95F0-21A3-45DE-ABAE-F858DB7F0437}" type="datetimeFigureOut">
              <a:rPr lang="en-US" smtClean="0">
                <a:solidFill>
                  <a:srgbClr val="666666"/>
                </a:solidFill>
              </a:rPr>
              <a:pPr/>
              <a:t>10/13/2014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208CFA-4063-4DAE-8282-9B7876C02F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7342067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95F0-21A3-45DE-ABAE-F858DB7F0437}" type="datetimeFigureOut">
              <a:rPr lang="en-US" smtClean="0">
                <a:solidFill>
                  <a:srgbClr val="666666"/>
                </a:solidFill>
              </a:rPr>
              <a:pPr/>
              <a:t>10/13/2014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3208CFA-4063-4DAE-8282-9B7876C02F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50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08695F0-21A3-45DE-ABAE-F858DB7F0437}" type="datetimeFigureOut">
              <a:rPr lang="en-US" smtClean="0">
                <a:solidFill>
                  <a:srgbClr val="666666"/>
                </a:solidFill>
              </a:rPr>
              <a:pPr/>
              <a:t>10/13/2014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3208CFA-4063-4DAE-8282-9B7876C02F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5781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08695F0-21A3-45DE-ABAE-F858DB7F0437}" type="datetimeFigureOut">
              <a:rPr lang="en-US" smtClean="0">
                <a:solidFill>
                  <a:srgbClr val="666666"/>
                </a:solidFill>
              </a:rPr>
              <a:pPr/>
              <a:t>10/13/2014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3208CFA-4063-4DAE-8282-9B7876C02F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666666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97371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95F0-21A3-45DE-ABAE-F858DB7F0437}" type="datetimeFigureOut">
              <a:rPr lang="en-US" smtClean="0">
                <a:solidFill>
                  <a:srgbClr val="666666"/>
                </a:solidFill>
              </a:rPr>
              <a:pPr/>
              <a:t>10/13/2014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6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208CFA-4063-4DAE-8282-9B7876C0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1973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95F0-21A3-45DE-ABAE-F858DB7F0437}" type="datetimeFigureOut">
              <a:rPr lang="en-US" smtClean="0">
                <a:solidFill>
                  <a:srgbClr val="666666"/>
                </a:solidFill>
              </a:rPr>
              <a:pPr/>
              <a:t>10/13/2014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6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08CFA-4063-4DAE-8282-9B7876C02F4D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4730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95F0-21A3-45DE-ABAE-F858DB7F0437}" type="datetimeFigureOut">
              <a:rPr lang="en-US" smtClean="0">
                <a:solidFill>
                  <a:srgbClr val="666666"/>
                </a:solidFill>
              </a:rPr>
              <a:pPr/>
              <a:t>10/13/2014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6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208CFA-4063-4DAE-8282-9B7876C02F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88316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A87A-0E57-49CC-A64C-0455C9ACD6BA}" type="datetimeFigureOut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10/13/2014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3227-1153-439D-8BAC-D8822AE4427E}" type="slidenum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08695F0-21A3-45DE-ABAE-F858DB7F0437}" type="datetimeFigureOut">
              <a:rPr lang="en-US" smtClean="0">
                <a:solidFill>
                  <a:srgbClr val="666666"/>
                </a:solidFill>
              </a:rPr>
              <a:pPr/>
              <a:t>10/13/2014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3208CFA-4063-4DAE-8282-9B7876C02F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666666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41316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95F0-21A3-45DE-ABAE-F858DB7F0437}" type="datetimeFigureOut">
              <a:rPr lang="en-US" smtClean="0">
                <a:solidFill>
                  <a:srgbClr val="666666"/>
                </a:solidFill>
              </a:rPr>
              <a:pPr/>
              <a:t>10/13/2014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8CFA-4063-4DAE-8282-9B7876C0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02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08695F0-21A3-45DE-ABAE-F858DB7F0437}" type="datetimeFigureOut">
              <a:rPr lang="en-US" smtClean="0">
                <a:solidFill>
                  <a:srgbClr val="666666"/>
                </a:solidFill>
              </a:rPr>
              <a:pPr/>
              <a:t>10/13/2014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66666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3208CFA-4063-4DAE-8282-9B7876C0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08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A87A-0E57-49CC-A64C-0455C9ACD6BA}" type="datetimeFigureOut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10/13/2014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3227-1153-439D-8BAC-D8822AE4427E}" type="slidenum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A87A-0E57-49CC-A64C-0455C9ACD6BA}" type="datetimeFigureOut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10/13/2014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3227-1153-439D-8BAC-D8822AE4427E}" type="slidenum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A87A-0E57-49CC-A64C-0455C9ACD6BA}" type="datetimeFigureOut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10/13/2014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3227-1153-439D-8BAC-D8822AE4427E}" type="slidenum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A87A-0E57-49CC-A64C-0455C9ACD6BA}" type="datetimeFigureOut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10/13/2014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3227-1153-439D-8BAC-D8822AE4427E}" type="slidenum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7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A87A-0E57-49CC-A64C-0455C9ACD6BA}" type="datetimeFigureOut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10/13/2014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3227-1153-439D-8BAC-D8822AE4427E}" type="slidenum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7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A87A-0E57-49CC-A64C-0455C9ACD6BA}" type="datetimeFigureOut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10/13/2014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3227-1153-439D-8BAC-D8822AE4427E}" type="slidenum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9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A87A-0E57-49CC-A64C-0455C9ACD6BA}" type="datetimeFigureOut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10/13/2014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3227-1153-439D-8BAC-D8822AE4427E}" type="slidenum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0E3A87A-0E57-49CC-A64C-0455C9ACD6BA}" type="datetimeFigureOut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10/13/2014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D313227-1153-439D-8BAC-D8822AE4427E}" type="slidenum">
              <a:rPr lang="en-US" smtClean="0">
                <a:solidFill>
                  <a:srgbClr val="FF388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FF388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5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8695F0-21A3-45DE-ABAE-F858DB7F0437}" type="datetimeFigureOut">
              <a:rPr lang="en-US" smtClean="0">
                <a:solidFill>
                  <a:srgbClr val="666666"/>
                </a:solidFill>
              </a:rPr>
              <a:pPr/>
              <a:t>10/13/2014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6666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3208CFA-4063-4DAE-8282-9B7876C0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Cz0NF3ak68&amp;feature=player_embedded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Unit 3: The Redemptive Nature of Christ’s Earthly Life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does ‘redemptive’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5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Material Poverty and Poverty of Heart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Jesus embraced poverty to show that we do not achieve salvation through material wealth. This was a BIG DEAL because… [  fill in the blank  ]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The rich need to help the poor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Every person, rich or poor, needs ‘poverty of heart’ which is… [  fill in the blank  ]</a:t>
            </a:r>
          </a:p>
          <a:p>
            <a:endParaRPr lang="en-US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12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114800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Article 19: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Obedience of Christ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73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ambria" pitchFamily="18" charset="0"/>
              </a:rPr>
              <a:t>Overview</a:t>
            </a:r>
            <a:endParaRPr lang="en-US" sz="6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  <a:latin typeface="Cambria" pitchFamily="18" charset="0"/>
              </a:rPr>
              <a:t>We have a hard time being obedient in modern society [ why? ]</a:t>
            </a:r>
          </a:p>
          <a:p>
            <a:pPr lvl="0"/>
            <a:r>
              <a:rPr lang="en-US" sz="3200" dirty="0" smtClean="0">
                <a:solidFill>
                  <a:schemeClr val="bg1"/>
                </a:solidFill>
                <a:latin typeface="Cambria" pitchFamily="18" charset="0"/>
              </a:rPr>
              <a:t>Why is obedience such an important value?</a:t>
            </a:r>
          </a:p>
          <a:p>
            <a:pPr lvl="0"/>
            <a:r>
              <a:rPr lang="en-US" sz="3200" dirty="0" smtClean="0">
                <a:solidFill>
                  <a:schemeClr val="bg1"/>
                </a:solidFill>
                <a:latin typeface="Cambria" pitchFamily="18" charset="0"/>
              </a:rPr>
              <a:t>We need to be obedient but to the right people.</a:t>
            </a:r>
          </a:p>
          <a:p>
            <a:pPr lvl="0"/>
            <a:r>
              <a:rPr lang="en-US" sz="3200" dirty="0" smtClean="0">
                <a:solidFill>
                  <a:schemeClr val="bg1"/>
                </a:solidFill>
                <a:latin typeface="Cambria" pitchFamily="18" charset="0"/>
                <a:hlinkClick r:id="rId2"/>
              </a:rPr>
              <a:t>Video</a:t>
            </a:r>
            <a:endParaRPr lang="en-US" sz="32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0"/>
            <a:r>
              <a:rPr lang="en-US" sz="3200" dirty="0" smtClean="0">
                <a:solidFill>
                  <a:schemeClr val="bg1"/>
                </a:solidFill>
                <a:latin typeface="Cambria" pitchFamily="18" charset="0"/>
              </a:rPr>
              <a:t>Adam is disobedient. Christ, the new Adam, is not. </a:t>
            </a:r>
            <a:endParaRPr lang="en-US" sz="3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90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Redeeming Adam’s Disobedience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3200" dirty="0" smtClean="0">
                <a:solidFill>
                  <a:schemeClr val="bg1"/>
                </a:solidFill>
                <a:latin typeface="Cambria" pitchFamily="18" charset="0"/>
              </a:rPr>
              <a:t>“Just as by one man’s disobedience we were all made sinners, so through the obedience of one the many will be made righteous.”  (Romans 5:19)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Cambria" pitchFamily="18" charset="0"/>
              </a:rPr>
              <a:t>Jesus’ willingness to assume a human nature shows intense obedience.</a:t>
            </a:r>
          </a:p>
          <a:p>
            <a:endParaRPr lang="en-US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46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Jesus’ Example of Obedience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3200" dirty="0" smtClean="0">
                <a:solidFill>
                  <a:schemeClr val="bg1"/>
                </a:solidFill>
                <a:latin typeface="Cambria" pitchFamily="18" charset="0"/>
              </a:rPr>
              <a:t>Respects his earthly parents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Cambria" pitchFamily="18" charset="0"/>
              </a:rPr>
              <a:t>Obedient to heavenly Father</a:t>
            </a:r>
          </a:p>
          <a:p>
            <a:pPr lvl="2"/>
            <a:r>
              <a:rPr lang="en-US" sz="2900" dirty="0" smtClean="0">
                <a:solidFill>
                  <a:schemeClr val="bg1"/>
                </a:solidFill>
                <a:latin typeface="Cambria" pitchFamily="18" charset="0"/>
              </a:rPr>
              <a:t>Ex. Garden of Gethsemane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Cambria" pitchFamily="18" charset="0"/>
              </a:rPr>
              <a:t>We should be obedient too, not because God wants to control us like puppets BUT BECAUSE [  fill in the blank  ]</a:t>
            </a:r>
          </a:p>
          <a:p>
            <a:endParaRPr lang="en-US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31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Journal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This will be longer than a normal journal– you need to fill up the front and half of the back of a page. It should be thoughtful and not just random things you are writing to fill up the page.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You are to write a letter to a freshman explaining to him or her the importance of obedience in school.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Here are some ideas to get you started, but please do not limit yourselves to these: </a:t>
            </a:r>
          </a:p>
          <a:p>
            <a:pPr lvl="2"/>
            <a:r>
              <a:rPr lang="en-US" sz="2100" dirty="0" smtClean="0">
                <a:solidFill>
                  <a:schemeClr val="bg1"/>
                </a:solidFill>
                <a:latin typeface="Cambria" pitchFamily="18" charset="0"/>
              </a:rPr>
              <a:t>Tell them why our school has rules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and how they help the students become better and more intelligent people. 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Think about even rules that you or others may not like and try to explain why the school might have them.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Tell them why it’s important to respect the teachers and staff. </a:t>
            </a:r>
          </a:p>
          <a:p>
            <a:pPr lvl="1">
              <a:buNone/>
            </a:pPr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I. Luminous Mysteries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dobe Caslon Pro" pitchFamily="18" charset="0"/>
              </a:rPr>
              <a:t>Pope John Paul II added a set of mysteries of the rosary that show important times when Jesus reveals that He is the Messiah</a:t>
            </a:r>
            <a:endParaRPr lang="en-US" dirty="0"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9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	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/>
              </a:rPr>
              <a:t>A. Baptism in the Jordan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599" y="2438400"/>
            <a:ext cx="8458200" cy="4525963"/>
          </a:xfrm>
        </p:spPr>
        <p:txBody>
          <a:bodyPr>
            <a:normAutofit/>
          </a:bodyPr>
          <a:lstStyle/>
          <a:p>
            <a:pPr marL="2343150" lvl="4" indent="-51435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Referenced in all four Gospels</a:t>
            </a:r>
          </a:p>
          <a:p>
            <a:pPr marL="2343150" lvl="4" indent="-51435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Baptized by His cousin John</a:t>
            </a:r>
          </a:p>
          <a:p>
            <a:pPr marL="2800350" lvl="5" indent="-514350">
              <a:buAutoNum type="alpha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John was urging people to stop sinning. </a:t>
            </a:r>
          </a:p>
          <a:p>
            <a:pPr marL="2800350" lvl="5" indent="-514350">
              <a:buAutoNum type="alpha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Baptism was the sign of cleansing from sin. </a:t>
            </a:r>
          </a:p>
          <a:p>
            <a:pPr marL="2800350" lvl="5" indent="-514350">
              <a:buAutoNum type="alpha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Jesus sets an example for us.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776413" lvl="5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 At His baptism, God reveals him to be one with the Trinity.</a:t>
            </a:r>
          </a:p>
          <a:p>
            <a:pPr marL="1776413" lvl="5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“This is my beloved Son, with whom I am well pleased.”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7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6400800" cy="685800"/>
          </a:xfrm>
        </p:spPr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B. Wedding at Cana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21144"/>
            <a:ext cx="76200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Jesus is at a wedding with friends and family a few days after 	his baptism.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a. Hosts run out of wine.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b. Jesus turns water into wine at the request of His 			mother, Mary.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his miracle reveals his glory, and his disciples begin to 	believe in him.</a:t>
            </a:r>
          </a:p>
        </p:txBody>
      </p:sp>
    </p:spTree>
    <p:extLst>
      <p:ext uri="{BB962C8B-B14F-4D97-AF65-F5344CB8AC3E}">
        <p14:creationId xmlns:p14="http://schemas.microsoft.com/office/powerpoint/2010/main" val="225443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7467600" cy="6858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Proclamation of the Kingdom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6781800" cy="3048001"/>
          </a:xfrm>
        </p:spPr>
        <p:txBody>
          <a:bodyPr>
            <a:normAutofit/>
          </a:bodyPr>
          <a:lstStyle/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Not one event, but many times Jesus said and showed that the Kingdom of God had come.</a:t>
            </a:r>
          </a:p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Jesus calls people to conversion and forgives sins. </a:t>
            </a:r>
          </a:p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Jesus fulfills ancient prophecies.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1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D. Transfiguration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077200" cy="4876800"/>
          </a:xfrm>
        </p:spPr>
        <p:txBody>
          <a:bodyPr>
            <a:normAutofit/>
          </a:bodyPr>
          <a:lstStyle/>
          <a:p>
            <a:pPr marL="971550" lvl="1" indent="-51435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3 synoptic gospels. </a:t>
            </a:r>
          </a:p>
          <a:p>
            <a:pPr marL="971550" lvl="1" indent="-51435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Happens soon after Peter acknowledges that Jesus is the Messiah, and Jesus predicts his own suffering, death, and resurrection. </a:t>
            </a:r>
          </a:p>
          <a:p>
            <a:pPr marL="971550" lvl="1" indent="-51435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Jesus takes Peter, James, and John to a mountain and shows what he looks like in his heavenly form. </a:t>
            </a:r>
          </a:p>
          <a:p>
            <a:pPr marL="1314450" lvl="2" indent="-457200">
              <a:buAutoNum type="alpha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Moses and Elijah appear</a:t>
            </a:r>
          </a:p>
          <a:p>
            <a:pPr marL="1314450" lvl="2" indent="-457200">
              <a:buAutoNum type="alphaL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God the Father speaks:</a:t>
            </a:r>
          </a:p>
          <a:p>
            <a:pPr marL="857250" lvl="2" indent="0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“This is my beloved Son, with whom I am well-pleased; listen to Him!”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1219200"/>
            <a:ext cx="6934200" cy="6858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E. Institution of the Eucharist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5438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Explicitly mentioned in the synoptic Gospels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St. Paul’s First 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Letter to the Corinthians; alluded to in the Gospel of John.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Shortly before his death at a Passover meal, Jesus turned 	ordinary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bread and wine into his Body and Blood and shares 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the 12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Apostles.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Jesus is the new lamb of the covenant to free us from sin and death.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3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114800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Article 18: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Poverty of Christ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53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Elites and Non-Elites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In the USA, the majority of the people are ‘middle class’.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In Jesus’ time and country, there were a few very rich and most people were very poor. 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Jesus is born as a non-elite, in a barn, and does nothing to change his social status throughout his life. </a:t>
            </a:r>
          </a:p>
        </p:txBody>
      </p:sp>
    </p:spTree>
    <p:extLst>
      <p:ext uri="{BB962C8B-B14F-4D97-AF65-F5344CB8AC3E}">
        <p14:creationId xmlns:p14="http://schemas.microsoft.com/office/powerpoint/2010/main" val="3567927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utur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Couture</vt:lpstr>
      <vt:lpstr>Median</vt:lpstr>
      <vt:lpstr>Unit 3: The Redemptive Nature of Christ’s Earthly Life</vt:lpstr>
      <vt:lpstr>I. Luminous Mysteries</vt:lpstr>
      <vt:lpstr> A. Baptism in the Jordan</vt:lpstr>
      <vt:lpstr>B. Wedding at Cana</vt:lpstr>
      <vt:lpstr>C. Proclamation of the Kingdom</vt:lpstr>
      <vt:lpstr>D. Transfiguration</vt:lpstr>
      <vt:lpstr>E. Institution of the Eucharist</vt:lpstr>
      <vt:lpstr>Article 18:  </vt:lpstr>
      <vt:lpstr>Elites and Non-Elites</vt:lpstr>
      <vt:lpstr>Material Poverty and Poverty of Heart</vt:lpstr>
      <vt:lpstr>Article 19:  </vt:lpstr>
      <vt:lpstr>Overview</vt:lpstr>
      <vt:lpstr>Redeeming Adam’s Disobedience</vt:lpstr>
      <vt:lpstr>Jesus’ Example of Obedience</vt:lpstr>
      <vt:lpstr>Journal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The Redemptive Nature of Christ’s Earthly Life</dc:title>
  <dc:creator>NDCL</dc:creator>
  <cp:lastModifiedBy>NDCL</cp:lastModifiedBy>
  <cp:revision>1</cp:revision>
  <dcterms:created xsi:type="dcterms:W3CDTF">2014-10-13T14:52:44Z</dcterms:created>
  <dcterms:modified xsi:type="dcterms:W3CDTF">2014-10-13T14:53:21Z</dcterms:modified>
</cp:coreProperties>
</file>