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4279C-9769-D640-97B6-89A95473AE81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1B0F-A896-824F-AB15-8C906BA00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9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1B0F-A896-824F-AB15-8C906BA003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1B0F-A896-824F-AB15-8C906BA003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7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BDE2-8437-2E43-84DC-58C478902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F142-47E5-A74F-8DD8-05FD97A39355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iblegateway.com/passage/?search=gen+2%3A+16-17&amp;version=NASB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gateway.com/passage/?search=Genisis%202:21&amp;version=NASB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esis+1%3A+26&amp;version=NASB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biblegateway.com/passage/?search=John%201:1-3&amp;version=NASB" TargetMode="External"/><Relationship Id="rId4" Type="http://schemas.openxmlformats.org/officeDocument/2006/relationships/hyperlink" Target="http://www.biblegateway.com/passage/?search=Psalm%2033:6&amp;version=NASB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Primeval History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4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Garden of Eden:  The </a:t>
            </a:r>
            <a:r>
              <a:rPr lang="en-US" smtClean="0"/>
              <a:t>Perfect Life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and Eve</a:t>
            </a:r>
            <a:endParaRPr lang="en-US" dirty="0"/>
          </a:p>
        </p:txBody>
      </p:sp>
      <p:pic>
        <p:nvPicPr>
          <p:cNvPr id="7" name="Picture Placeholder 6" descr="graphics-adam-eve-50449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4432" b="-443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/>
              <a:t>Friendship with God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Original Holiness 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Original Justice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5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and Eve’s Disobedience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hlinkClick r:id="rId2"/>
              </a:rPr>
              <a:t>Genesis </a:t>
            </a:r>
            <a:r>
              <a:rPr lang="en-US" dirty="0" smtClean="0">
                <a:hlinkClick r:id="rId2"/>
              </a:rPr>
              <a:t>2:16-17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command and the consequence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Temptation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Sin and shame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The blame game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Loss of original holiness &amp; justice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3" y="914400"/>
            <a:ext cx="3721209" cy="483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Sin</a:t>
            </a:r>
            <a:endParaRPr lang="en-US" dirty="0"/>
          </a:p>
        </p:txBody>
      </p:sp>
      <p:pic>
        <p:nvPicPr>
          <p:cNvPr id="8" name="Picture Placeholder 7" descr="image-question15-lar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1073" b="-3107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16764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Misuse of human </a:t>
            </a:r>
            <a:r>
              <a:rPr lang="en-US" dirty="0" smtClean="0"/>
              <a:t>freedom </a:t>
            </a:r>
            <a:r>
              <a:rPr lang="en-US" dirty="0" smtClean="0"/>
              <a:t>and lack of trust in </a:t>
            </a:r>
            <a:r>
              <a:rPr lang="en-US" dirty="0" smtClean="0"/>
              <a:t>God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Pride: “We know better than God.”</a:t>
            </a:r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6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Original Sin:  A </a:t>
            </a:r>
            <a:r>
              <a:rPr lang="en-US" dirty="0" smtClean="0"/>
              <a:t>Consequence </a:t>
            </a:r>
            <a:r>
              <a:rPr lang="en-US" dirty="0" smtClean="0"/>
              <a:t>of the Fall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Sin</a:t>
            </a:r>
            <a:endParaRPr lang="en-US" dirty="0"/>
          </a:p>
        </p:txBody>
      </p:sp>
      <p:pic>
        <p:nvPicPr>
          <p:cNvPr id="8" name="Picture Placeholder 7" descr="temptati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4027" r="-402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Humanity deprived of original holiness and justice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We need a Savior</a:t>
            </a:r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of Original Sin</a:t>
            </a:r>
            <a:endParaRPr lang="en-US" dirty="0"/>
          </a:p>
        </p:txBody>
      </p:sp>
      <p:pic>
        <p:nvPicPr>
          <p:cNvPr id="8" name="Picture Placeholder 7" descr="sin_christian_clipa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60686" b="-6068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/>
              <a:t> Concupiscence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 Clouded </a:t>
            </a:r>
            <a:r>
              <a:rPr lang="en-US" dirty="0" smtClean="0"/>
              <a:t>relationship with God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 Suffering and death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7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Satan and the Fallen Angels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Fallen Angels</a:t>
            </a:r>
            <a:endParaRPr lang="en-US" dirty="0"/>
          </a:p>
        </p:txBody>
      </p:sp>
      <p:pic>
        <p:nvPicPr>
          <p:cNvPr id="8" name="Picture Placeholder 7" descr="stmichae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6076" r="-607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/>
              <a:t>Chose </a:t>
            </a:r>
            <a:r>
              <a:rPr lang="en-US" dirty="0" smtClean="0"/>
              <a:t>to reject God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Could no longer be in </a:t>
            </a:r>
            <a:r>
              <a:rPr lang="en-US" dirty="0"/>
              <a:t>H</a:t>
            </a:r>
            <a:r>
              <a:rPr lang="en-US" dirty="0" smtClean="0"/>
              <a:t>is presence</a:t>
            </a:r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689474"/>
            <a:ext cx="7770813" cy="1048870"/>
          </a:xfrm>
        </p:spPr>
        <p:txBody>
          <a:bodyPr/>
          <a:lstStyle/>
          <a:p>
            <a:r>
              <a:rPr lang="en-US" dirty="0" smtClean="0"/>
              <a:t>Creation Stories</a:t>
            </a:r>
            <a:endParaRPr lang="en-US" dirty="0"/>
          </a:p>
        </p:txBody>
      </p:sp>
      <p:pic>
        <p:nvPicPr>
          <p:cNvPr id="11" name="Picture Placeholder 10" descr="creation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2951" b="-2951"/>
          <a:stretch>
            <a:fillRect/>
          </a:stretch>
        </p:blipFill>
        <p:spPr>
          <a:xfrm>
            <a:off x="2269067" y="457200"/>
            <a:ext cx="4656666" cy="323227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7134" y="5130800"/>
            <a:ext cx="7770813" cy="2167467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Reveal important truths about God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World created out of God’s love and goodness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God is truth, devil is falsehood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Primeval history, not archaeological records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Satan’s Power is Limited</a:t>
            </a:r>
            <a:endParaRPr lang="en-US" dirty="0"/>
          </a:p>
        </p:txBody>
      </p:sp>
      <p:pic>
        <p:nvPicPr>
          <p:cNvPr id="8" name="Picture Placeholder 7" descr="the_devil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48669" b="-4866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>
              <a:buFont typeface="Arial"/>
              <a:buChar char="•"/>
            </a:pPr>
            <a:r>
              <a:rPr lang="en-US" dirty="0" smtClean="0"/>
              <a:t>Tempts our human nature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Not all-powerful</a:t>
            </a:r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938587" cy="1161288"/>
          </a:xfrm>
        </p:spPr>
        <p:txBody>
          <a:bodyPr/>
          <a:lstStyle/>
          <a:p>
            <a:r>
              <a:rPr lang="en-US" dirty="0" smtClean="0"/>
              <a:t>Primeval History</a:t>
            </a:r>
            <a:endParaRPr lang="en-US" dirty="0"/>
          </a:p>
        </p:txBody>
      </p:sp>
      <p:pic>
        <p:nvPicPr>
          <p:cNvPr id="8" name="Picture Placeholder 7" descr="Creation-hands-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56441" b="-5644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799013" y="2587751"/>
            <a:ext cx="3657600" cy="4431885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Religious truth, not science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Figurative </a:t>
            </a:r>
            <a:r>
              <a:rPr lang="en-US" dirty="0" smtClean="0"/>
              <a:t>language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hlinkClick r:id="rId3"/>
              </a:rPr>
              <a:t>Genesis 2:21</a:t>
            </a:r>
            <a:r>
              <a:rPr lang="en-US" dirty="0"/>
              <a:t>: So the </a:t>
            </a:r>
            <a:r>
              <a:rPr lang="en-US" cap="small" dirty="0"/>
              <a:t>Lord</a:t>
            </a:r>
            <a:r>
              <a:rPr lang="en-US" dirty="0"/>
              <a:t> God caused a deep sleep to fall upon the man, and he slept; then He took one of his ribs and closed up the flesh at that place</a:t>
            </a:r>
            <a:r>
              <a:rPr lang="en-US" dirty="0" smtClean="0"/>
              <a:t>.</a:t>
            </a:r>
          </a:p>
          <a:p>
            <a:pPr algn="l">
              <a:buFont typeface="Arial"/>
              <a:buChar char="•"/>
            </a:pPr>
            <a:r>
              <a:rPr lang="en-US" dirty="0" smtClean="0"/>
              <a:t>Can religious truth and scientific facts contradict each other?</a:t>
            </a:r>
          </a:p>
          <a:p>
            <a:pPr algn="l">
              <a:buFont typeface="Arial"/>
              <a:buChar char="•"/>
            </a:pPr>
            <a:r>
              <a:rPr lang="en-US" b="1" dirty="0"/>
              <a:t>“Reason and faith cannot be separated without diminishing the capacity of men and women to know themselves, the world and God in an appropriate way.” – Pope John Paul </a:t>
            </a:r>
            <a:r>
              <a:rPr lang="en-US" b="1" dirty="0" smtClean="0"/>
              <a:t>II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2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Creation Reflects the Glory of God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9013" y="333756"/>
            <a:ext cx="3657600" cy="1161288"/>
          </a:xfrm>
        </p:spPr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pic>
        <p:nvPicPr>
          <p:cNvPr id="8" name="Picture Placeholder 7" descr="trinity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28171" b="-2817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4270248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Is t</a:t>
            </a:r>
            <a:r>
              <a:rPr lang="en-US" dirty="0" smtClean="0"/>
              <a:t>he </a:t>
            </a:r>
            <a:r>
              <a:rPr lang="en-US" dirty="0" smtClean="0"/>
              <a:t>work of the </a:t>
            </a:r>
            <a:r>
              <a:rPr lang="en-US" dirty="0" smtClean="0"/>
              <a:t>Trinity	</a:t>
            </a:r>
          </a:p>
          <a:p>
            <a:pPr lvl="1">
              <a:buFont typeface="Arial"/>
              <a:buChar char="•"/>
            </a:pPr>
            <a:r>
              <a:rPr lang="en-US" dirty="0">
                <a:hlinkClick r:id="rId3"/>
              </a:rPr>
              <a:t>Genesis  1:26</a:t>
            </a:r>
            <a:r>
              <a:rPr lang="en-US" dirty="0"/>
              <a:t>: </a:t>
            </a:r>
            <a:r>
              <a:rPr lang="en-US" dirty="0" smtClean="0"/>
              <a:t> Let </a:t>
            </a:r>
            <a:r>
              <a:rPr lang="en-US" dirty="0"/>
              <a:t>Us make man in Our image, according to Our </a:t>
            </a:r>
            <a:r>
              <a:rPr lang="en-US" dirty="0" smtClean="0"/>
              <a:t>likeness</a:t>
            </a:r>
          </a:p>
          <a:p>
            <a:pPr lvl="1">
              <a:buFont typeface="Arial"/>
              <a:buChar char="•"/>
            </a:pPr>
            <a:r>
              <a:rPr lang="en-US" dirty="0">
                <a:hlinkClick r:id="rId4"/>
              </a:rPr>
              <a:t>Psalm 33:6</a:t>
            </a:r>
            <a:r>
              <a:rPr lang="en-US" dirty="0"/>
              <a:t>: </a:t>
            </a:r>
            <a:r>
              <a:rPr lang="en-US" dirty="0" smtClean="0"/>
              <a:t> By </a:t>
            </a:r>
            <a:r>
              <a:rPr lang="en-US" dirty="0"/>
              <a:t>the word of the </a:t>
            </a:r>
            <a:r>
              <a:rPr lang="en-US" cap="small" dirty="0"/>
              <a:t>Lord</a:t>
            </a:r>
            <a:r>
              <a:rPr lang="en-US" dirty="0"/>
              <a:t> the heavens were </a:t>
            </a:r>
            <a:r>
              <a:rPr lang="en-US" dirty="0" smtClean="0"/>
              <a:t>made, And </a:t>
            </a:r>
            <a:r>
              <a:rPr lang="en-US" dirty="0"/>
              <a:t>by the breath of His mouth all their host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>
                <a:hlinkClick r:id="rId5"/>
              </a:rPr>
              <a:t>John </a:t>
            </a:r>
            <a:r>
              <a:rPr lang="en-US" dirty="0" smtClean="0">
                <a:hlinkClick r:id="rId5"/>
              </a:rPr>
              <a:t>1:1-3</a:t>
            </a:r>
            <a:r>
              <a:rPr lang="en-US" dirty="0" smtClean="0"/>
              <a:t>: </a:t>
            </a:r>
            <a:r>
              <a:rPr lang="en-US" dirty="0"/>
              <a:t>1 In the beginning was the Word, and the Word was with God, and the Word was God. </a:t>
            </a:r>
            <a:r>
              <a:rPr lang="en-US" baseline="30000" dirty="0" smtClean="0"/>
              <a:t>2 </a:t>
            </a:r>
            <a:r>
              <a:rPr lang="en-US" dirty="0" smtClean="0"/>
              <a:t>He </a:t>
            </a:r>
            <a:r>
              <a:rPr lang="en-US" dirty="0"/>
              <a:t>was in the beginning with God. </a:t>
            </a:r>
            <a:r>
              <a:rPr lang="en-US" baseline="30000" dirty="0"/>
              <a:t>3 </a:t>
            </a:r>
            <a:r>
              <a:rPr lang="en-US" dirty="0"/>
              <a:t>All things came into being through Him, and apart from Him nothing came into being that has come into being. 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“All things visible and invisible”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Article 3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smtClean="0"/>
              <a:t>Beings</a:t>
            </a:r>
            <a:r>
              <a:rPr lang="en-US" dirty="0" smtClean="0"/>
              <a:t>:  The Summit of Creation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4787152"/>
            <a:ext cx="7770813" cy="2070848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What distinguishes humanity from the other earthly creatures?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Created in God’s </a:t>
            </a:r>
            <a:r>
              <a:rPr lang="en-US" dirty="0" smtClean="0"/>
              <a:t>image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Soul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Free will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Intellect/ Consciousness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You are an end in yourself</a:t>
            </a:r>
            <a:endParaRPr lang="en-US" dirty="0" smtClean="0"/>
          </a:p>
        </p:txBody>
      </p:sp>
      <p:pic>
        <p:nvPicPr>
          <p:cNvPr id="1026" name="Picture 2" descr="http://i2.wp.com/listverse.com/wp-content/uploads/2012/02/human20cloning.jpg?resize=550%2C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06" y="255182"/>
            <a:ext cx="5238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&amp; Women</a:t>
            </a:r>
            <a:endParaRPr lang="en-US" dirty="0"/>
          </a:p>
        </p:txBody>
      </p:sp>
      <p:pic>
        <p:nvPicPr>
          <p:cNvPr id="8" name="Picture Placeholder 7" descr="male-and-female-symbols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24002" b="-2400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25818" y="2587752"/>
            <a:ext cx="4378036" cy="2898648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1600" dirty="0" smtClean="0"/>
              <a:t>Different, but both made in God’s </a:t>
            </a:r>
            <a:br>
              <a:rPr lang="en-US" sz="1600" dirty="0" smtClean="0"/>
            </a:br>
            <a:r>
              <a:rPr lang="en-US" sz="1600" dirty="0" smtClean="0"/>
              <a:t>image &amp; likeness and equal in dignity</a:t>
            </a:r>
          </a:p>
          <a:p>
            <a:pPr algn="l">
              <a:buFont typeface="Arial"/>
              <a:buChar char="•"/>
            </a:pPr>
            <a:r>
              <a:rPr lang="en-US" sz="1600" dirty="0" smtClean="0"/>
              <a:t>Gen 2:18- “It is not good for man to be  alone.”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Not solitary creatures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Men and women and mentally and physically complementary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Union of man &amp; woman reflects the perfect union of the Trinity and allows us to share in God’s creative power.</a:t>
            </a: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73" y="54864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Humans</a:t>
            </a:r>
            <a:endParaRPr lang="en-US" dirty="0"/>
          </a:p>
        </p:txBody>
      </p:sp>
      <p:pic>
        <p:nvPicPr>
          <p:cNvPr id="8" name="Picture Placeholder 7" descr="man_prayin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0600" r="-1060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1422400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“God made us to know him, to love him, and to serve him in this world, and</a:t>
            </a:r>
            <a:br>
              <a:rPr lang="en-US" dirty="0" smtClean="0"/>
            </a:br>
            <a:r>
              <a:rPr lang="en-US" dirty="0" smtClean="0"/>
              <a:t>    to be happy with him forever in the next.”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Be </a:t>
            </a:r>
            <a:r>
              <a:rPr lang="en-US" sz="1700" dirty="0" smtClean="0"/>
              <a:t>in communion with </a:t>
            </a:r>
            <a:r>
              <a:rPr lang="en-US" sz="1700" dirty="0" smtClean="0"/>
              <a:t>God &amp; respond </a:t>
            </a:r>
            <a:r>
              <a:rPr lang="en-US" sz="1700" dirty="0" smtClean="0"/>
              <a:t>to </a:t>
            </a:r>
            <a:r>
              <a:rPr lang="en-US" sz="1700" dirty="0" smtClean="0"/>
              <a:t>his </a:t>
            </a:r>
            <a:r>
              <a:rPr lang="en-US" sz="1700" dirty="0" smtClean="0"/>
              <a:t>love by loving </a:t>
            </a:r>
            <a:r>
              <a:rPr lang="en-US" sz="1700" dirty="0" smtClean="0"/>
              <a:t>him </a:t>
            </a:r>
            <a:r>
              <a:rPr lang="en-US" sz="1700" dirty="0" smtClean="0"/>
              <a:t>in return</a:t>
            </a:r>
          </a:p>
          <a:p>
            <a:pPr lvl="1">
              <a:buFont typeface="Arial"/>
              <a:buChar char="•"/>
            </a:pPr>
            <a:r>
              <a:rPr lang="en-US" sz="1700" dirty="0" smtClean="0"/>
              <a:t>Serve </a:t>
            </a:r>
            <a:r>
              <a:rPr lang="en-US" sz="1700" dirty="0" smtClean="0"/>
              <a:t>him </a:t>
            </a:r>
            <a:r>
              <a:rPr lang="en-US" sz="1700" dirty="0" smtClean="0"/>
              <a:t>particularly as stewards of </a:t>
            </a:r>
            <a:r>
              <a:rPr lang="en-US" sz="1700" dirty="0" smtClean="0"/>
              <a:t>creation</a:t>
            </a:r>
            <a:endParaRPr lang="en-US" sz="17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170</TotalTime>
  <Words>327</Words>
  <Application>Microsoft Office PowerPoint</Application>
  <PresentationFormat>On-screen Show (4:3)</PresentationFormat>
  <Paragraphs>78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Folio</vt:lpstr>
      <vt:lpstr>Article 1</vt:lpstr>
      <vt:lpstr>Creation Stories</vt:lpstr>
      <vt:lpstr>Primeval History</vt:lpstr>
      <vt:lpstr>Article 2</vt:lpstr>
      <vt:lpstr>Creation</vt:lpstr>
      <vt:lpstr>Article 3</vt:lpstr>
      <vt:lpstr>Humans</vt:lpstr>
      <vt:lpstr>Men &amp; Women</vt:lpstr>
      <vt:lpstr>Purpose of Humans</vt:lpstr>
      <vt:lpstr>Article 4</vt:lpstr>
      <vt:lpstr>Adam and Eve</vt:lpstr>
      <vt:lpstr>Article 5</vt:lpstr>
      <vt:lpstr>The Fall</vt:lpstr>
      <vt:lpstr>Their Sin</vt:lpstr>
      <vt:lpstr>Article 6</vt:lpstr>
      <vt:lpstr>Original Sin</vt:lpstr>
      <vt:lpstr>Results of Original Sin</vt:lpstr>
      <vt:lpstr>Article 7</vt:lpstr>
      <vt:lpstr>Fallen Angels</vt:lpstr>
      <vt:lpstr>Satan’s Power is Limited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1</dc:title>
  <dc:creator>Michael  Suso</dc:creator>
  <cp:lastModifiedBy>Stacey Brandt</cp:lastModifiedBy>
  <cp:revision>14</cp:revision>
  <dcterms:created xsi:type="dcterms:W3CDTF">2012-08-28T12:06:44Z</dcterms:created>
  <dcterms:modified xsi:type="dcterms:W3CDTF">2014-08-19T22:08:14Z</dcterms:modified>
</cp:coreProperties>
</file>