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1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8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2" r:id="rId25"/>
    <p:sldId id="278" r:id="rId26"/>
    <p:sldId id="283" r:id="rId27"/>
    <p:sldId id="279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00D64-39AB-3F4B-A0CA-5B33599A5F7E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7725D-4B23-E347-B17F-A80B9A921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66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7725D-4B23-E347-B17F-A80B9A921D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23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7725D-4B23-E347-B17F-A80B9A921D0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5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B56F142-47E5-A74F-8DD8-05FD97A39355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DB6EF64-FB19-411E-965E-9F52AA474456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F142-47E5-A74F-8DD8-05FD97A39355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BDE2-8437-2E43-84DC-58C4789022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F142-47E5-A74F-8DD8-05FD97A39355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BDE2-8437-2E43-84DC-58C4789022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F142-47E5-A74F-8DD8-05FD97A39355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BDE2-8437-2E43-84DC-58C478902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F142-47E5-A74F-8DD8-05FD97A39355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BDE2-8437-2E43-84DC-58C478902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F142-47E5-A74F-8DD8-05FD97A39355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BDE2-8437-2E43-84DC-58C478902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1B56F142-47E5-A74F-8DD8-05FD97A39355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BDE2-8437-2E43-84DC-58C4789022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F142-47E5-A74F-8DD8-05FD97A39355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42D2-6EC0-47EE-B633-BA0A34567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F142-47E5-A74F-8DD8-05FD97A39355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BDE2-8437-2E43-84DC-58C4789022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F142-47E5-A74F-8DD8-05FD97A39355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BDE2-8437-2E43-84DC-58C478902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F142-47E5-A74F-8DD8-05FD97A39355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BDE2-8437-2E43-84DC-58C478902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1B56F142-47E5-A74F-8DD8-05FD97A39355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BDE2-8437-2E43-84DC-58C478902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1B56F142-47E5-A74F-8DD8-05FD97A39355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1B56F142-47E5-A74F-8DD8-05FD97A39355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E457BDE2-8437-2E43-84DC-58C4789022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1B56F142-47E5-A74F-8DD8-05FD97A39355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E457BDE2-8437-2E43-84DC-58C4789022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F142-47E5-A74F-8DD8-05FD97A39355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BDE2-8437-2E43-84DC-58C478902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F142-47E5-A74F-8DD8-05FD97A39355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BDE2-8437-2E43-84DC-58C478902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F142-47E5-A74F-8DD8-05FD97A39355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BDE2-8437-2E43-84DC-58C4789022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B56F142-47E5-A74F-8DD8-05FD97A39355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E457BDE2-8437-2E43-84DC-58C478902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800" r:id="rId19"/>
  </p:sldLayoutIdLst>
  <p:transition>
    <p:fade thruBlk="1"/>
  </p:transition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biblegateway.com/passage/?search=ex%2019:%2016-25&amp;version=RSVCE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biblegateway.com/passage/?search=judges%202:12&amp;version=NRSVCE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egateway.com/passage/?search=Luke%201:%2026-38&amp;version=RSVCE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_dTi_LgHJU" TargetMode="External"/><Relationship Id="rId2" Type="http://schemas.openxmlformats.org/officeDocument/2006/relationships/hyperlink" Target="http://www.biblegateway.com/passage/?search=Genesis%203:15&amp;version=NIV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jpeg"/><Relationship Id="rId4" Type="http://schemas.openxmlformats.org/officeDocument/2006/relationships/hyperlink" Target="http://www.youtube.com/watch?v=0FRtv_qdFF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biblegateway.com/passage/?search=Genesis%2011:1-9&amp;version=NIV" TargetMode="External"/><Relationship Id="rId5" Type="http://schemas.openxmlformats.org/officeDocument/2006/relationships/hyperlink" Target="http://www.biblegateway.com/passage/?search=Genesis%206:5-9:17&amp;version=NIV" TargetMode="External"/><Relationship Id="rId4" Type="http://schemas.openxmlformats.org/officeDocument/2006/relationships/hyperlink" Target="http://www.biblegateway.com/passage/?search=Genesis%204:1-16&amp;version=NIV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biblegateway.com/passage/?search=Genesis%2012:%202-3&amp;version=NIV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200" dirty="0" smtClean="0"/>
              <a:t>How does the Incarnation fulfill God’s promise of redemption?</a:t>
            </a:r>
            <a:endParaRPr lang="en-US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20354" y="1202110"/>
            <a:ext cx="4966446" cy="1398494"/>
          </a:xfrm>
        </p:spPr>
        <p:txBody>
          <a:bodyPr/>
          <a:lstStyle/>
          <a:p>
            <a:r>
              <a:rPr lang="en-US" dirty="0" smtClean="0"/>
              <a:t>Mosaic Covenant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720354" y="3447557"/>
            <a:ext cx="4966446" cy="298785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hlinkClick r:id="rId2"/>
              </a:rPr>
              <a:t>Theophany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Ten Commandments (summary)</a:t>
            </a:r>
          </a:p>
          <a:p>
            <a:pPr>
              <a:buFont typeface="Arial"/>
              <a:buChar char="•"/>
            </a:pPr>
            <a:r>
              <a:rPr lang="en-US" dirty="0" smtClean="0"/>
              <a:t>Old Law</a:t>
            </a:r>
          </a:p>
          <a:p>
            <a:pPr>
              <a:buFont typeface="Arial"/>
              <a:buChar char="•"/>
            </a:pPr>
            <a:r>
              <a:rPr lang="en-US" dirty="0" smtClean="0"/>
              <a:t>Torah (GELND)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To be faithful to the Covenant, keep the Law</a:t>
            </a:r>
          </a:p>
        </p:txBody>
      </p:sp>
      <p:pic>
        <p:nvPicPr>
          <p:cNvPr id="8" name="Picture Placeholder 7" descr="moses-ten-commandments.jpg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-10438" b="-10438"/>
          <a:stretch>
            <a:fillRect/>
          </a:stretch>
        </p:blipFill>
        <p:spPr/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Davidic Covenant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King David, through Nathan</a:t>
            </a:r>
          </a:p>
          <a:p>
            <a:pPr>
              <a:buFont typeface="Arial"/>
              <a:buChar char="•"/>
            </a:pPr>
            <a:r>
              <a:rPr lang="en-US" dirty="0" smtClean="0"/>
              <a:t>Ark of the Covenant</a:t>
            </a:r>
          </a:p>
          <a:p>
            <a:pPr>
              <a:buFont typeface="Arial"/>
              <a:buChar char="•"/>
            </a:pPr>
            <a:r>
              <a:rPr lang="en-US" dirty="0" smtClean="0"/>
              <a:t>“</a:t>
            </a:r>
            <a:r>
              <a:rPr lang="en-US" dirty="0"/>
              <a:t>Y</a:t>
            </a:r>
            <a:r>
              <a:rPr lang="en-US" dirty="0" smtClean="0"/>
              <a:t>our </a:t>
            </a:r>
            <a:r>
              <a:rPr lang="en-US" i="1" dirty="0" smtClean="0"/>
              <a:t>house</a:t>
            </a:r>
            <a:r>
              <a:rPr lang="en-US" dirty="0" smtClean="0"/>
              <a:t> and your kingdom shall endure forever before me; your throne shall stand firm forever.” (2 Samuel 7:16)</a:t>
            </a:r>
          </a:p>
          <a:p>
            <a:pPr>
              <a:buFont typeface="Arial"/>
              <a:buChar char="•"/>
            </a:pPr>
            <a:r>
              <a:rPr lang="en-US" dirty="0" smtClean="0"/>
              <a:t>Christ is a direct </a:t>
            </a:r>
            <a:r>
              <a:rPr lang="en-US" i="1" dirty="0" smtClean="0"/>
              <a:t>descendent</a:t>
            </a:r>
          </a:p>
          <a:p>
            <a:pPr>
              <a:buFont typeface="Arial"/>
              <a:buChar char="•"/>
            </a:pPr>
            <a:r>
              <a:rPr lang="en-US" dirty="0" smtClean="0"/>
              <a:t>Points us toward restoration of Original Holiness and Justice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9" name="Picture Placeholder 8" descr="king_david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-8242" r="-8242"/>
          <a:stretch>
            <a:fillRect/>
          </a:stretch>
        </p:blipFill>
        <p:spPr/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Article 11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Covenant Keeping:  Successes and Failures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20354" y="990601"/>
            <a:ext cx="4966446" cy="1398494"/>
          </a:xfrm>
        </p:spPr>
        <p:txBody>
          <a:bodyPr/>
          <a:lstStyle/>
          <a:p>
            <a:r>
              <a:rPr lang="en-US" dirty="0" smtClean="0"/>
              <a:t>The Judges of Israel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720354" y="3211287"/>
            <a:ext cx="4966446" cy="339573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b="1" dirty="0" smtClean="0"/>
              <a:t>The Israelites are settled in Canaan</a:t>
            </a:r>
          </a:p>
          <a:p>
            <a:pPr>
              <a:buFont typeface="Arial"/>
              <a:buChar char="•"/>
            </a:pPr>
            <a:r>
              <a:rPr lang="en-US" b="1" dirty="0" smtClean="0"/>
              <a:t>Confederation: </a:t>
            </a:r>
            <a:r>
              <a:rPr lang="en-US" dirty="0" smtClean="0"/>
              <a:t>An alliance of tribes with no central authority</a:t>
            </a:r>
          </a:p>
          <a:p>
            <a:pPr>
              <a:buFont typeface="Arial"/>
              <a:buChar char="•"/>
            </a:pPr>
            <a:r>
              <a:rPr lang="en-US" b="1" dirty="0" smtClean="0"/>
              <a:t>Great </a:t>
            </a:r>
            <a:r>
              <a:rPr lang="en-US" b="1" dirty="0"/>
              <a:t>[</a:t>
            </a:r>
            <a:r>
              <a:rPr lang="en-US" b="1" dirty="0" smtClean="0"/>
              <a:t>military] leaders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hlinkClick r:id="rId2"/>
              </a:rPr>
              <a:t>Sin and Repentance</a:t>
            </a:r>
            <a:r>
              <a:rPr lang="en-US" b="1" dirty="0" smtClean="0"/>
              <a:t>: </a:t>
            </a:r>
            <a:r>
              <a:rPr lang="en-US" dirty="0" smtClean="0"/>
              <a:t>The Cycle</a:t>
            </a:r>
          </a:p>
          <a:p>
            <a:pPr>
              <a:buFont typeface="Arial"/>
              <a:buChar char="•"/>
            </a:pPr>
            <a:r>
              <a:rPr lang="en-US" b="1" dirty="0" smtClean="0"/>
              <a:t>God desires commitment </a:t>
            </a:r>
            <a:endParaRPr lang="en-US" b="1" dirty="0"/>
          </a:p>
        </p:txBody>
      </p:sp>
      <p:pic>
        <p:nvPicPr>
          <p:cNvPr id="7" name="Picture Placeholder 6" descr="judges.jpg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-15700" b="-15700"/>
          <a:stretch>
            <a:fillRect/>
          </a:stretch>
        </p:blipFill>
        <p:spPr/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8788" y="3983831"/>
            <a:ext cx="6477000" cy="566738"/>
          </a:xfrm>
        </p:spPr>
        <p:txBody>
          <a:bodyPr/>
          <a:lstStyle/>
          <a:p>
            <a:r>
              <a:rPr lang="en-US" dirty="0" smtClean="0"/>
              <a:t>The Monarchy </a:t>
            </a:r>
            <a:r>
              <a:rPr lang="en-US" sz="1400" dirty="0" smtClean="0"/>
              <a:t>(1 &amp; 2 Samuel, 1&amp; 2 Kings, 1 &amp; 2 Chronicles)</a:t>
            </a:r>
            <a:endParaRPr lang="en-US" sz="1400" dirty="0"/>
          </a:p>
        </p:txBody>
      </p:sp>
      <p:pic>
        <p:nvPicPr>
          <p:cNvPr id="8" name="Picture Placeholder 7" descr="david-solomo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69497" r="-69497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8788" y="4550569"/>
            <a:ext cx="6475412" cy="2307431"/>
          </a:xfrm>
        </p:spPr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Samuel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Last judge, appoints kings</a:t>
            </a:r>
          </a:p>
          <a:p>
            <a:pPr>
              <a:buFont typeface="Arial"/>
              <a:buChar char="•"/>
            </a:pPr>
            <a:r>
              <a:rPr lang="en-US" dirty="0" smtClean="0"/>
              <a:t>Saul, David, Solomon</a:t>
            </a:r>
          </a:p>
          <a:p>
            <a:pPr>
              <a:buFont typeface="Arial"/>
              <a:buChar char="•"/>
            </a:pPr>
            <a:r>
              <a:rPr lang="en-US" dirty="0" smtClean="0"/>
              <a:t>Unity of </a:t>
            </a:r>
            <a:r>
              <a:rPr lang="en-US" dirty="0" err="1" smtClean="0"/>
              <a:t>Tribes→Temple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Israel and Judah (after Solomon)</a:t>
            </a:r>
          </a:p>
          <a:p>
            <a:pPr>
              <a:buFont typeface="Arial"/>
              <a:buChar char="•"/>
            </a:pPr>
            <a:r>
              <a:rPr lang="en-US" dirty="0" smtClean="0"/>
              <a:t>Covenant reinforced and Christ is foreshadowed 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Prophets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Watchdogs/Spokesmen</a:t>
            </a:r>
          </a:p>
          <a:p>
            <a:pPr>
              <a:buFont typeface="Arial"/>
              <a:buChar char="•"/>
            </a:pPr>
            <a:r>
              <a:rPr lang="en-US" dirty="0" smtClean="0"/>
              <a:t>Isaiah</a:t>
            </a:r>
          </a:p>
          <a:p>
            <a:pPr>
              <a:buFont typeface="Arial"/>
              <a:buChar char="•"/>
            </a:pPr>
            <a:r>
              <a:rPr lang="en-US" dirty="0" smtClean="0"/>
              <a:t>Jeremiah</a:t>
            </a:r>
          </a:p>
          <a:p>
            <a:pPr>
              <a:buFont typeface="Arial"/>
              <a:buChar char="•"/>
            </a:pPr>
            <a:r>
              <a:rPr lang="en-US" dirty="0" smtClean="0"/>
              <a:t>Ezekiel</a:t>
            </a:r>
          </a:p>
          <a:p>
            <a:pPr>
              <a:buFont typeface="Arial"/>
              <a:buChar char="•"/>
            </a:pPr>
            <a:r>
              <a:rPr lang="en-US" dirty="0" smtClean="0"/>
              <a:t>Daniel</a:t>
            </a:r>
          </a:p>
          <a:p>
            <a:pPr>
              <a:buFont typeface="Arial"/>
              <a:buChar char="•"/>
            </a:pPr>
            <a:r>
              <a:rPr lang="en-US" dirty="0" smtClean="0"/>
              <a:t>PLUS 12 minor prophets &amp; others</a:t>
            </a:r>
          </a:p>
          <a:p>
            <a:pPr>
              <a:buFont typeface="Arial"/>
              <a:buChar char="•"/>
            </a:pPr>
            <a:r>
              <a:rPr lang="en-US" dirty="0" smtClean="0"/>
              <a:t>Endured hardship</a:t>
            </a:r>
          </a:p>
          <a:p>
            <a:pPr>
              <a:buFont typeface="Arial"/>
              <a:buChar char="•"/>
            </a:pPr>
            <a:r>
              <a:rPr lang="en-US" dirty="0" smtClean="0"/>
              <a:t>Faithfulness was essential for salvation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Foreshadows Christ’s role as Prophet</a:t>
            </a:r>
            <a:endParaRPr lang="en-US" dirty="0"/>
          </a:p>
        </p:txBody>
      </p:sp>
      <p:pic>
        <p:nvPicPr>
          <p:cNvPr id="8" name="Picture Placeholder 7" descr="prophets of israel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-16877" b="-16877"/>
          <a:stretch>
            <a:fillRect/>
          </a:stretch>
        </p:blipFill>
        <p:spPr/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Article 12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Growing Messianic Hope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Hope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 virtue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Gift of faith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Prophets helped instill hope</a:t>
            </a:r>
          </a:p>
          <a:p>
            <a:pPr>
              <a:buFont typeface="Arial"/>
              <a:buChar char="•"/>
            </a:pPr>
            <a:r>
              <a:rPr lang="en-US" dirty="0" smtClean="0"/>
              <a:t>Waiting for the </a:t>
            </a:r>
            <a:br>
              <a:rPr lang="en-US" dirty="0" smtClean="0"/>
            </a:br>
            <a:r>
              <a:rPr lang="en-US" dirty="0" smtClean="0"/>
              <a:t>Messiah: “anointed one”</a:t>
            </a:r>
          </a:p>
          <a:p>
            <a:pPr>
              <a:buFont typeface="Arial"/>
              <a:buChar char="•"/>
            </a:pPr>
            <a:r>
              <a:rPr lang="en-US" dirty="0" smtClean="0"/>
              <a:t>Pg. 54- Prophecies of Hope</a:t>
            </a:r>
            <a:endParaRPr lang="en-US" dirty="0"/>
          </a:p>
        </p:txBody>
      </p:sp>
      <p:pic>
        <p:nvPicPr>
          <p:cNvPr id="10" name="Picture Placeholder 9" descr="hope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-51228" b="-51228"/>
          <a:stretch>
            <a:fillRect/>
          </a:stretch>
        </p:blipFill>
        <p:spPr/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Article 13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God Prepares the Way:  The Roles of Mary and Joseph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Mary’s Faith and Trust</a:t>
            </a:r>
            <a:endParaRPr lang="en-US" dirty="0"/>
          </a:p>
        </p:txBody>
      </p:sp>
      <p:pic>
        <p:nvPicPr>
          <p:cNvPr id="7" name="Content Placeholder 6" descr="marymotherofjesus-8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838" b="-2838"/>
          <a:stretch>
            <a:fillRect/>
          </a:stretch>
        </p:blipFill>
        <p:spPr>
          <a:xfrm>
            <a:off x="4762052" y="990600"/>
            <a:ext cx="3783234" cy="5448167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4223658" cy="4332514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hlinkClick r:id="rId3"/>
              </a:rPr>
              <a:t>Annunciation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Gabriel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Fiat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Shows Mary’s faith and trust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Theotokos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All done by God’s grace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Mary fully and freely gives herself over to God’s plans and gives her consent to the Incarnation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Dogma of the Immaculate Conception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Virgin birth a sign of Christ’s divine nature</a:t>
            </a:r>
          </a:p>
          <a:p>
            <a:pPr>
              <a:buFont typeface="Arial"/>
              <a:buChar char="•"/>
            </a:pPr>
            <a:r>
              <a:rPr lang="en-US" dirty="0" smtClean="0"/>
              <a:t>Christ as the New Adam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Article 8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 smtClean="0"/>
              <a:t>God’s Promise to Adam and Eve</a:t>
            </a:r>
            <a:endParaRPr lang="en-US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Joseph’s Faith and Trust</a:t>
            </a:r>
            <a:endParaRPr lang="en-US" dirty="0"/>
          </a:p>
        </p:txBody>
      </p:sp>
      <p:pic>
        <p:nvPicPr>
          <p:cNvPr id="5" name="Content Placeholder 4" descr="stjoseph-sr-neallis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990" r="-599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Exhibits compassion</a:t>
            </a:r>
          </a:p>
          <a:p>
            <a:pPr>
              <a:buFont typeface="Arial"/>
              <a:buChar char="•"/>
            </a:pPr>
            <a:r>
              <a:rPr lang="en-US" dirty="0" smtClean="0"/>
              <a:t>Visited by an Angel</a:t>
            </a:r>
          </a:p>
          <a:p>
            <a:pPr>
              <a:buFont typeface="Arial"/>
              <a:buChar char="•"/>
            </a:pPr>
            <a:r>
              <a:rPr lang="en-US" dirty="0" smtClean="0"/>
              <a:t>Trust and unhesitating obedience to God’s call</a:t>
            </a:r>
          </a:p>
          <a:p>
            <a:pPr>
              <a:buFont typeface="Arial"/>
              <a:buChar char="•"/>
            </a:pPr>
            <a:r>
              <a:rPr lang="en-US" dirty="0" smtClean="0"/>
              <a:t>Model husband and </a:t>
            </a:r>
            <a:r>
              <a:rPr lang="en-US" dirty="0"/>
              <a:t>f</a:t>
            </a:r>
            <a:r>
              <a:rPr lang="en-US" dirty="0" smtClean="0"/>
              <a:t>ather</a:t>
            </a:r>
          </a:p>
          <a:p>
            <a:pPr>
              <a:buFont typeface="Arial"/>
              <a:buChar char="•"/>
            </a:pPr>
            <a:r>
              <a:rPr lang="en-US" dirty="0" smtClean="0"/>
              <a:t>Speculated that he died before Christ’s public ministry</a:t>
            </a:r>
          </a:p>
          <a:p>
            <a:pPr>
              <a:buFont typeface="Arial"/>
              <a:buChar char="•"/>
            </a:pPr>
            <a:r>
              <a:rPr lang="en-US" dirty="0" smtClean="0"/>
              <a:t>Patron of the universal Church, happy death, workers, and fathers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Article 14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Gospels and Christological Prophecies 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412388"/>
            <a:ext cx="4303059" cy="727362"/>
          </a:xfrm>
        </p:spPr>
        <p:txBody>
          <a:bodyPr/>
          <a:lstStyle/>
          <a:p>
            <a:r>
              <a:rPr lang="en-US" sz="2700" dirty="0" smtClean="0"/>
              <a:t>Prophecy and Fulfillment</a:t>
            </a:r>
            <a:endParaRPr lang="en-US" sz="27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199" y="1319639"/>
            <a:ext cx="4062226" cy="5064115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“</a:t>
            </a:r>
            <a:r>
              <a:rPr lang="en-US" sz="2000" dirty="0"/>
              <a:t>Then, beginning with Moses and all the prophets, he interpreted to them what referred to him in all the scriptures.”</a:t>
            </a:r>
            <a:br>
              <a:rPr lang="en-US" sz="2000" dirty="0"/>
            </a:br>
            <a:r>
              <a:rPr lang="en-US" sz="2000" dirty="0"/>
              <a:t>-Luke 24:27</a:t>
            </a:r>
          </a:p>
          <a:p>
            <a:pPr>
              <a:buFont typeface="Arial"/>
              <a:buChar char="•"/>
            </a:pPr>
            <a:r>
              <a:rPr lang="en-US" sz="2000" dirty="0"/>
              <a:t>Jesus’ life and mission are </a:t>
            </a:r>
            <a:r>
              <a:rPr lang="en-US" sz="2000" dirty="0" smtClean="0"/>
              <a:t>foreshadowed in the Old Testament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Christological (having to do with Christ) Prophecies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Pg. 63 Chart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7" name="Picture Placeholder 6" descr="dre1433l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-1038" r="-1038"/>
          <a:stretch>
            <a:fillRect/>
          </a:stretch>
        </p:blipFill>
        <p:spPr/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Article 15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Why the Word Became Flesh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71568"/>
            <a:ext cx="6508377" cy="685663"/>
          </a:xfrm>
        </p:spPr>
        <p:txBody>
          <a:bodyPr/>
          <a:lstStyle/>
          <a:p>
            <a:r>
              <a:rPr lang="en-US" dirty="0" smtClean="0"/>
              <a:t>Analogy of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063"/>
            <a:ext cx="5827110" cy="4803967"/>
          </a:xfrm>
        </p:spPr>
        <p:txBody>
          <a:bodyPr>
            <a:noAutofit/>
          </a:bodyPr>
          <a:lstStyle/>
          <a:p>
            <a:r>
              <a:rPr lang="en-US" sz="2800" dirty="0" smtClean="0"/>
              <a:t>Each doctrine in our faith is connected with Revelation and with all of the other doctrines</a:t>
            </a:r>
          </a:p>
          <a:p>
            <a:r>
              <a:rPr lang="en-US" sz="2800" dirty="0" smtClean="0"/>
              <a:t>Incarnation and Paschal Mystery</a:t>
            </a:r>
          </a:p>
          <a:p>
            <a:pPr lvl="1"/>
            <a:r>
              <a:rPr lang="en-US" sz="2400" dirty="0" smtClean="0"/>
              <a:t>Paschal Mystery could not have happened without Incarnation</a:t>
            </a:r>
          </a:p>
          <a:p>
            <a:pPr lvl="1"/>
            <a:r>
              <a:rPr lang="en-US" sz="2400" dirty="0" smtClean="0"/>
              <a:t>No need for Incarnation without Paschal Mystery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348" y="3546531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233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197256"/>
            <a:ext cx="3566160" cy="859326"/>
          </a:xfrm>
        </p:spPr>
        <p:txBody>
          <a:bodyPr/>
          <a:lstStyle/>
          <a:p>
            <a:r>
              <a:rPr lang="en-US" dirty="0" smtClean="0"/>
              <a:t>Reasons for the Incarnation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198" y="1056582"/>
            <a:ext cx="4303059" cy="5545831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 smtClean="0"/>
              <a:t>Expiation for our sins</a:t>
            </a:r>
            <a:br>
              <a:rPr lang="en-US" sz="2000" b="1" dirty="0" smtClean="0"/>
            </a:br>
            <a:r>
              <a:rPr lang="en-US" sz="2000" i="1" dirty="0" smtClean="0"/>
              <a:t>“For just as through the disobedience of one person the many were made sinners, so through the obedience of one the many will be made righteous.” –Romans 5:19</a:t>
            </a:r>
            <a:endParaRPr lang="en-US" i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900" b="1" dirty="0" smtClean="0"/>
              <a:t>Understand the depth of God’s love for us</a:t>
            </a:r>
            <a:r>
              <a:rPr lang="en-US" sz="1900" b="1" dirty="0"/>
              <a:t/>
            </a:r>
            <a:br>
              <a:rPr lang="en-US" sz="1900" b="1" dirty="0"/>
            </a:br>
            <a:r>
              <a:rPr lang="en-US" sz="2000" i="1" dirty="0" smtClean="0"/>
              <a:t>“For God so loved the world that he gave his only Son, so that everyone who believes in him might not perish but might have eternal life.” </a:t>
            </a:r>
            <a:br>
              <a:rPr lang="en-US" sz="2000" i="1" dirty="0" smtClean="0"/>
            </a:br>
            <a:r>
              <a:rPr lang="en-US" sz="2000" i="1" dirty="0" smtClean="0"/>
              <a:t>–John  3:16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/>
              <a:t>Model of Holiness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i="1" dirty="0" smtClean="0"/>
              <a:t>“This is my beloved Son. Listen to him.”—Mark 9:7</a:t>
            </a:r>
            <a:br>
              <a:rPr lang="en-US" sz="2000" i="1" dirty="0" smtClean="0"/>
            </a:br>
            <a:r>
              <a:rPr lang="en-US" sz="2000" i="1" dirty="0" smtClean="0"/>
              <a:t>“This is my commandment: love one another as I love you.” –John 15:12</a:t>
            </a:r>
          </a:p>
        </p:txBody>
      </p:sp>
      <p:pic>
        <p:nvPicPr>
          <p:cNvPr id="7" name="Picture Placeholder 6" descr="IncarnationCard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-281" b="-281"/>
          <a:stretch>
            <a:fillRect/>
          </a:stretch>
        </p:blipFill>
        <p:spPr/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45871"/>
            <a:ext cx="3566160" cy="892317"/>
          </a:xfrm>
        </p:spPr>
        <p:txBody>
          <a:bodyPr/>
          <a:lstStyle/>
          <a:p>
            <a:r>
              <a:rPr lang="en-US" dirty="0" smtClean="0"/>
              <a:t>Reasons for the Incarnation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198" y="1138188"/>
            <a:ext cx="4177685" cy="534454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4. </a:t>
            </a:r>
            <a:r>
              <a:rPr lang="en-US" sz="2000" b="1" dirty="0" smtClean="0"/>
              <a:t>Share in the Divine life</a:t>
            </a:r>
            <a:br>
              <a:rPr lang="en-US" sz="2000" b="1" dirty="0" smtClean="0"/>
            </a:br>
            <a:r>
              <a:rPr lang="en-US" sz="2000" i="1" dirty="0" smtClean="0"/>
              <a:t>“He became man so that we might be made God; and he manifested himself in the flesh, so that we might grasp the idea of the unseen Father; and he endured the insolence of men, so that we might receive the inheritance of immorality.” </a:t>
            </a:r>
            <a:br>
              <a:rPr lang="en-US" sz="2000" i="1" dirty="0" smtClean="0"/>
            </a:br>
            <a:r>
              <a:rPr lang="en-US" sz="2000" i="1" dirty="0" smtClean="0"/>
              <a:t>–St. Athanasius</a:t>
            </a:r>
            <a:br>
              <a:rPr lang="en-US" sz="2000" i="1" dirty="0" smtClean="0"/>
            </a:br>
            <a:r>
              <a:rPr lang="en-US" sz="2000" dirty="0" smtClean="0"/>
              <a:t>(God wants us to become the image of God we were created to be.)</a:t>
            </a:r>
          </a:p>
          <a:p>
            <a:r>
              <a:rPr lang="en-US" sz="2400" dirty="0" smtClean="0"/>
              <a:t>5. </a:t>
            </a:r>
            <a:r>
              <a:rPr lang="en-US" sz="2000" b="1" dirty="0" smtClean="0"/>
              <a:t>Destroy </a:t>
            </a:r>
            <a:r>
              <a:rPr lang="en-US" sz="2000" b="1" dirty="0"/>
              <a:t>the Devil’s </a:t>
            </a:r>
            <a:r>
              <a:rPr lang="en-US" sz="2000" b="1" dirty="0" smtClean="0"/>
              <a:t>power</a:t>
            </a:r>
            <a:br>
              <a:rPr lang="en-US" sz="2000" b="1" dirty="0" smtClean="0"/>
            </a:br>
            <a:r>
              <a:rPr lang="en-US" sz="2000" i="1" dirty="0" smtClean="0"/>
              <a:t>“Indeed, the Son of God was revealed to destroy the works of the devil.” –1 John 3:8</a:t>
            </a:r>
            <a:br>
              <a:rPr lang="en-US" sz="2000" i="1" dirty="0" smtClean="0"/>
            </a:br>
            <a:r>
              <a:rPr lang="en-US" sz="2000" dirty="0" smtClean="0"/>
              <a:t>(Jesus resisted temptation, and his Passion, Death, and Resurrection made him victorious over evil; Satan has no power over us.)</a:t>
            </a:r>
            <a:endParaRPr lang="en-US" sz="2000" dirty="0"/>
          </a:p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100" r="11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60476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Article 16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Titles Say It All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356549"/>
            <a:ext cx="3566160" cy="634051"/>
          </a:xfrm>
        </p:spPr>
        <p:txBody>
          <a:bodyPr/>
          <a:lstStyle/>
          <a:p>
            <a:r>
              <a:rPr lang="en-US" dirty="0" smtClean="0"/>
              <a:t>Titles of the Messiah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198" y="990600"/>
            <a:ext cx="4144697" cy="4724401"/>
          </a:xfrm>
        </p:spPr>
        <p:txBody>
          <a:bodyPr>
            <a:norm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000" dirty="0" smtClean="0"/>
              <a:t>Titles show a person’s role/importance in society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/>
              <a:t>Jesus’ many titles show his central role in salvation history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Jesus- </a:t>
            </a:r>
            <a:r>
              <a:rPr lang="en-US" sz="1800" dirty="0" smtClean="0"/>
              <a:t>“God Saves”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Christ- </a:t>
            </a:r>
            <a:r>
              <a:rPr lang="en-US" sz="1800" dirty="0" smtClean="0"/>
              <a:t>Messiah- “Anointed”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Son of God </a:t>
            </a:r>
            <a:r>
              <a:rPr lang="en-US" sz="1800" dirty="0" smtClean="0"/>
              <a:t>(Fully God and fully human; begotten, not made)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Lord </a:t>
            </a:r>
            <a:r>
              <a:rPr lang="en-US" sz="1800" dirty="0" smtClean="0"/>
              <a:t>(Greek word for God in place of Hebrew </a:t>
            </a:r>
            <a:r>
              <a:rPr lang="en-US" sz="1800" i="1" dirty="0" smtClean="0"/>
              <a:t>Yahweh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pic>
        <p:nvPicPr>
          <p:cNvPr id="7" name="Picture Placeholder 6" descr="images.jpg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-983" b="-983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457199" y="5715001"/>
            <a:ext cx="8686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Alpha &amp; Omega…Bread of Life…Savio</a:t>
            </a:r>
            <a:r>
              <a:rPr lang="en-US" i="1" dirty="0" smtClean="0">
                <a:solidFill>
                  <a:srgbClr val="FFFFFF"/>
                </a:solidFill>
              </a:rPr>
              <a:t>r…</a:t>
            </a:r>
            <a:r>
              <a:rPr lang="en-US" i="1" dirty="0" smtClean="0">
                <a:solidFill>
                  <a:schemeClr val="bg1"/>
                </a:solidFill>
              </a:rPr>
              <a:t>Good Shepherd…King of Kings… </a:t>
            </a:r>
            <a:br>
              <a:rPr lang="en-US" i="1" dirty="0" smtClean="0">
                <a:solidFill>
                  <a:schemeClr val="bg1"/>
                </a:solidFill>
              </a:rPr>
            </a:br>
            <a:r>
              <a:rPr lang="en-US" i="1" dirty="0" smtClean="0"/>
              <a:t>Lamb of God… the Way, the Truth, an</a:t>
            </a:r>
            <a:r>
              <a:rPr lang="en-US" i="1" dirty="0" smtClean="0">
                <a:solidFill>
                  <a:srgbClr val="FFFFFF"/>
                </a:solidFill>
              </a:rPr>
              <a:t>d the </a:t>
            </a:r>
            <a:r>
              <a:rPr lang="en-US" i="1" dirty="0" smtClean="0">
                <a:solidFill>
                  <a:schemeClr val="bg1"/>
                </a:solidFill>
              </a:rPr>
              <a:t>Life…Light of the World…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God’s Promise to Adam and Eve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Font typeface="Arial"/>
              <a:buChar char="•"/>
            </a:pPr>
            <a:r>
              <a:rPr lang="en-US" sz="2400" dirty="0" smtClean="0">
                <a:hlinkClick r:id="rId2"/>
              </a:rPr>
              <a:t>Protoevangelium</a:t>
            </a:r>
            <a:endParaRPr lang="en-US" sz="2400" dirty="0"/>
          </a:p>
          <a:p>
            <a:pPr lvl="1">
              <a:buFont typeface="Arial"/>
              <a:buChar char="•"/>
            </a:pPr>
            <a:r>
              <a:rPr lang="en-US" sz="2000" dirty="0" smtClean="0">
                <a:hlinkClick r:id="rId3"/>
              </a:rPr>
              <a:t>Video</a:t>
            </a:r>
            <a:endParaRPr lang="en-US" sz="2000" dirty="0" smtClean="0"/>
          </a:p>
          <a:p>
            <a:pPr algn="l">
              <a:buFont typeface="Arial"/>
              <a:buChar char="•"/>
            </a:pPr>
            <a:r>
              <a:rPr lang="en-US" sz="2400" dirty="0" smtClean="0"/>
              <a:t>Literal Sense &amp; Spiritual Sense—see pg. 38 chart</a:t>
            </a:r>
          </a:p>
          <a:p>
            <a:pPr>
              <a:buFont typeface="Arial"/>
              <a:buChar char="•"/>
            </a:pPr>
            <a:r>
              <a:rPr lang="en-US" sz="2400" dirty="0"/>
              <a:t>Mary is the new Eve and Christ is the new </a:t>
            </a:r>
            <a:r>
              <a:rPr lang="en-US" sz="2400" dirty="0" smtClean="0"/>
              <a:t>Adam</a:t>
            </a:r>
          </a:p>
          <a:p>
            <a:pPr algn="l">
              <a:buFont typeface="Arial"/>
              <a:buChar char="•"/>
            </a:pPr>
            <a:r>
              <a:rPr lang="en-US" sz="2000" dirty="0" smtClean="0">
                <a:hlinkClick r:id="rId4"/>
              </a:rPr>
              <a:t>“O happy fault, O necessary sin of Adam, which gained for us so great a Redeemer!”</a:t>
            </a:r>
            <a:endParaRPr lang="en-US" sz="2000" dirty="0" smtClean="0"/>
          </a:p>
        </p:txBody>
      </p:sp>
      <p:pic>
        <p:nvPicPr>
          <p:cNvPr id="10" name="Picture Placeholder 9" descr="promise.jpg"/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t="-52688" b="-52688"/>
          <a:stretch>
            <a:fillRect/>
          </a:stretch>
        </p:blipFill>
        <p:spPr/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 Increases, God Remains Faithful</a:t>
            </a:r>
            <a:endParaRPr lang="en-US" dirty="0"/>
          </a:p>
        </p:txBody>
      </p:sp>
      <p:pic>
        <p:nvPicPr>
          <p:cNvPr id="8" name="Picture Placeholder 7" descr="jclove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-19634" r="-19634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627592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hlinkClick r:id="rId4"/>
              </a:rPr>
              <a:t>Cain and Abel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>
                <a:hlinkClick r:id="rId5"/>
              </a:rPr>
              <a:t>Noah and the Flood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>
                <a:hlinkClick r:id="rId6"/>
              </a:rPr>
              <a:t>The Tower of Babel</a:t>
            </a:r>
            <a:endParaRPr 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Article 9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Old Testament Covenants:  Part 1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r>
              <a:rPr lang="en-US" dirty="0" smtClean="0"/>
              <a:t>Covenant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solemn agreement in which mutual commitments are made</a:t>
            </a:r>
          </a:p>
          <a:p>
            <a:r>
              <a:rPr lang="en-US" dirty="0" smtClean="0"/>
              <a:t>NOT a contract</a:t>
            </a:r>
          </a:p>
          <a:p>
            <a:r>
              <a:rPr lang="en-US" dirty="0" smtClean="0"/>
              <a:t>Cannot be changed, nullified, or have set limitations</a:t>
            </a:r>
          </a:p>
          <a:p>
            <a:r>
              <a:rPr lang="en-US" dirty="0" smtClean="0"/>
              <a:t>Total self-giving of the involved parties</a:t>
            </a:r>
          </a:p>
          <a:p>
            <a:r>
              <a:rPr lang="en-US" dirty="0" smtClean="0"/>
              <a:t>May be added to, but not replaced</a:t>
            </a:r>
          </a:p>
          <a:p>
            <a:r>
              <a:rPr lang="en-US" dirty="0" smtClean="0"/>
              <a:t>Usually a visible sign of the agreement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885" y="4156863"/>
            <a:ext cx="2615059" cy="2288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597" y="155163"/>
            <a:ext cx="3534772" cy="264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911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Covenant with Noah</a:t>
            </a:r>
            <a:endParaRPr lang="en-US" dirty="0"/>
          </a:p>
        </p:txBody>
      </p:sp>
      <p:pic>
        <p:nvPicPr>
          <p:cNvPr id="5" name="Picture Placeholder 4" descr="noahs-ark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25014" r="-25014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856228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Universal Nature</a:t>
            </a:r>
          </a:p>
          <a:p>
            <a:pPr>
              <a:buFont typeface="Arial"/>
              <a:buChar char="•"/>
            </a:pPr>
            <a:r>
              <a:rPr lang="en-US" dirty="0" smtClean="0"/>
              <a:t>Still Inclination to and Danger of: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Polytheism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Idolatry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Abrahamic Covenant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Three-fold Promise: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Many descendants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Land of their own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Blessing for all nations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Promise contingent on three conditions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One God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No Sin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Circumcision </a:t>
            </a:r>
            <a:endParaRPr lang="en-US" sz="2000" dirty="0"/>
          </a:p>
        </p:txBody>
      </p:sp>
      <p:pic>
        <p:nvPicPr>
          <p:cNvPr id="8" name="Picture Placeholder 7" descr="220px-Abraham_Lincoln_November_1863.jpg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-5411" b="-5411"/>
          <a:stretch>
            <a:fillRect/>
          </a:stretch>
        </p:blipFill>
        <p:spPr/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1113658"/>
            <a:ext cx="4611341" cy="537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3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Article 10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Old Testament Covenants:  Part Two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5058</TotalTime>
  <Words>678</Words>
  <Application>Microsoft Office PowerPoint</Application>
  <PresentationFormat>On-screen Show (4:3)</PresentationFormat>
  <Paragraphs>138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Plaza</vt:lpstr>
      <vt:lpstr>Unit 2</vt:lpstr>
      <vt:lpstr>Article 8</vt:lpstr>
      <vt:lpstr>God’s Promise to Adam and Eve</vt:lpstr>
      <vt:lpstr>Sin Increases, God Remains Faithful</vt:lpstr>
      <vt:lpstr>Article 9</vt:lpstr>
      <vt:lpstr>Covenant</vt:lpstr>
      <vt:lpstr>The Covenant with Noah</vt:lpstr>
      <vt:lpstr>Abrahamic Covenant</vt:lpstr>
      <vt:lpstr>Article 10</vt:lpstr>
      <vt:lpstr>Mosaic Covenant</vt:lpstr>
      <vt:lpstr>The Davidic Covenant</vt:lpstr>
      <vt:lpstr>Article 11</vt:lpstr>
      <vt:lpstr>The Judges of Israel</vt:lpstr>
      <vt:lpstr>The Monarchy (1 &amp; 2 Samuel, 1&amp; 2 Kings, 1 &amp; 2 Chronicles)</vt:lpstr>
      <vt:lpstr>The Prophets</vt:lpstr>
      <vt:lpstr>Article 12</vt:lpstr>
      <vt:lpstr>Hope</vt:lpstr>
      <vt:lpstr>Article 13</vt:lpstr>
      <vt:lpstr>Mary’s Faith and Trust</vt:lpstr>
      <vt:lpstr>Joseph’s Faith and Trust</vt:lpstr>
      <vt:lpstr>Article 14</vt:lpstr>
      <vt:lpstr>Prophecy and Fulfillment</vt:lpstr>
      <vt:lpstr>Article 15</vt:lpstr>
      <vt:lpstr>Analogy of Faith</vt:lpstr>
      <vt:lpstr>Reasons for the Incarnation</vt:lpstr>
      <vt:lpstr>Reasons for the Incarnation</vt:lpstr>
      <vt:lpstr>Article 16</vt:lpstr>
      <vt:lpstr>Titles of the Messiah</vt:lpstr>
    </vt:vector>
  </TitlesOfParts>
  <Company>University of Notre Dame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</dc:title>
  <dc:creator>Michael  Suso</dc:creator>
  <cp:lastModifiedBy>Stacey Brandt</cp:lastModifiedBy>
  <cp:revision>34</cp:revision>
  <dcterms:created xsi:type="dcterms:W3CDTF">2012-10-01T12:54:35Z</dcterms:created>
  <dcterms:modified xsi:type="dcterms:W3CDTF">2014-09-09T20:27:09Z</dcterms:modified>
</cp:coreProperties>
</file>