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0" r:id="rId5"/>
    <p:sldId id="261" r:id="rId6"/>
    <p:sldId id="262" r:id="rId7"/>
    <p:sldId id="263" r:id="rId8"/>
    <p:sldId id="264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0EB4F-54E3-4470-8233-CCEF4945393B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47A07-3217-47A9-B49F-F211EFCEFB4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851648" cy="8382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Birth of the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854696" cy="1752600"/>
          </a:xfrm>
        </p:spPr>
        <p:txBody>
          <a:bodyPr/>
          <a:lstStyle/>
          <a:p>
            <a:r>
              <a:rPr lang="en-US" i="1" dirty="0" smtClean="0"/>
              <a:t>The formation of a ‘family of God’ was in God’s plan from the very beginning…..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i="1" u="sng" dirty="0" smtClean="0"/>
              <a:t>In the New Testament:  </a:t>
            </a:r>
            <a:r>
              <a:rPr lang="en-US" sz="3600" b="1" i="1" dirty="0" smtClean="0"/>
              <a:t>JESUS</a:t>
            </a:r>
            <a:r>
              <a:rPr lang="en-US" sz="3600" dirty="0"/>
              <a:t> </a:t>
            </a:r>
            <a:r>
              <a:rPr lang="en-US" sz="3600" dirty="0" smtClean="0"/>
              <a:t>continues to form God’s family by establishing a Church on earth.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1"/>
            <a:ext cx="4038600" cy="368792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When the side of Christ was pierced with a lance on the cross.</a:t>
            </a:r>
          </a:p>
          <a:p>
            <a:pPr marL="393192" lvl="1" indent="0">
              <a:buNone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Eve (Adam’s bride) was taken from the side of Adam (her bridegroom).  The Bible refers to the Church as the Bride of Christ and Jesus as the bridegroom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1"/>
            <a:ext cx="4038600" cy="368792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PENTECOST:  when the Holy Spirit fell upon the Apostles and breathed into them ‘new life’. </a:t>
            </a:r>
          </a:p>
          <a:p>
            <a:pPr marL="365760" lvl="1" indent="0">
              <a:buNone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How was Adam given life?  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70866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TWO BEGINNINGS (BIRTHDAYS) of the CHURCH: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86904"/>
              </p:ext>
            </p:extLst>
          </p:nvPr>
        </p:nvGraphicFramePr>
        <p:xfrm>
          <a:off x="228600" y="1447799"/>
          <a:ext cx="1219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199973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Covenant Mediator</a:t>
                      </a:r>
                      <a:endParaRPr lang="en-US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</a:tr>
              <a:tr h="1657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God’s Family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8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65351"/>
              </p:ext>
            </p:extLst>
          </p:nvPr>
        </p:nvGraphicFramePr>
        <p:xfrm>
          <a:off x="228600" y="1447800"/>
          <a:ext cx="2362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2"/>
                <a:gridCol w="1121228"/>
              </a:tblGrid>
              <a:tr h="207593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Covenant Mediator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 anchor="ctr"/>
                </a:tc>
              </a:tr>
              <a:tr h="1657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God’s Family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Marriage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48806"/>
              </p:ext>
            </p:extLst>
          </p:nvPr>
        </p:nvGraphicFramePr>
        <p:xfrm>
          <a:off x="228600" y="1447800"/>
          <a:ext cx="3733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2"/>
                <a:gridCol w="1121228"/>
                <a:gridCol w="1371600"/>
              </a:tblGrid>
              <a:tr h="207593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Covenant Mediator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Noah</a:t>
                      </a:r>
                      <a:endParaRPr lang="en-US" dirty="0"/>
                    </a:p>
                  </a:txBody>
                  <a:tcPr anchor="ctr"/>
                </a:tc>
              </a:tr>
              <a:tr h="1657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God’s Family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9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60543"/>
              </p:ext>
            </p:extLst>
          </p:nvPr>
        </p:nvGraphicFramePr>
        <p:xfrm>
          <a:off x="228600" y="1447800"/>
          <a:ext cx="4963888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2"/>
                <a:gridCol w="1121228"/>
                <a:gridCol w="1371600"/>
                <a:gridCol w="1230088"/>
              </a:tblGrid>
              <a:tr h="207593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Covenant Mediator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Abraham</a:t>
                      </a:r>
                      <a:endParaRPr lang="en-US" dirty="0"/>
                    </a:p>
                  </a:txBody>
                  <a:tcPr anchor="ctr"/>
                </a:tc>
              </a:tr>
              <a:tr h="1657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God’s Family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Tribe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70970"/>
              </p:ext>
            </p:extLst>
          </p:nvPr>
        </p:nvGraphicFramePr>
        <p:xfrm>
          <a:off x="228600" y="1447800"/>
          <a:ext cx="6172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2"/>
                <a:gridCol w="1121228"/>
                <a:gridCol w="1371600"/>
                <a:gridCol w="1230088"/>
                <a:gridCol w="1208312"/>
              </a:tblGrid>
              <a:tr h="207593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Covenant Mediator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Abraham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Moses</a:t>
                      </a:r>
                      <a:endParaRPr lang="en-US" dirty="0"/>
                    </a:p>
                  </a:txBody>
                  <a:tcPr anchor="ctr"/>
                </a:tc>
              </a:tr>
              <a:tr h="1657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God’s Family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Marriage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Tribe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Nation:  12 Tribes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887783"/>
              </p:ext>
            </p:extLst>
          </p:nvPr>
        </p:nvGraphicFramePr>
        <p:xfrm>
          <a:off x="228600" y="1447800"/>
          <a:ext cx="73914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2"/>
                <a:gridCol w="1121228"/>
                <a:gridCol w="1371600"/>
                <a:gridCol w="1230088"/>
                <a:gridCol w="1208312"/>
                <a:gridCol w="1219200"/>
              </a:tblGrid>
              <a:tr h="207593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Covenant Mediator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Abraham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David</a:t>
                      </a:r>
                      <a:endParaRPr lang="en-US" dirty="0"/>
                    </a:p>
                  </a:txBody>
                  <a:tcPr anchor="ctr"/>
                </a:tc>
              </a:tr>
              <a:tr h="1657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God’s Family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Tribe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Nation:  12 Tribes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Kingdom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1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4851"/>
              </p:ext>
            </p:extLst>
          </p:nvPr>
        </p:nvGraphicFramePr>
        <p:xfrm>
          <a:off x="228600" y="1447800"/>
          <a:ext cx="8686804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2"/>
                <a:gridCol w="1121228"/>
                <a:gridCol w="1371600"/>
                <a:gridCol w="1230088"/>
                <a:gridCol w="1208312"/>
                <a:gridCol w="1219200"/>
                <a:gridCol w="1295404"/>
              </a:tblGrid>
              <a:tr h="207593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Covenant Mediator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Abraham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David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Jesus</a:t>
                      </a:r>
                      <a:endParaRPr lang="en-US" dirty="0"/>
                    </a:p>
                  </a:txBody>
                  <a:tcPr anchor="ctr"/>
                </a:tc>
              </a:tr>
              <a:tr h="1657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God’s Family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Tribe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Nation:  12 Tribes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Kingdom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Worldwide Family:  CHURCH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1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838200"/>
            <a:ext cx="4495800" cy="85648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Throughout the Old Testament, God established covenants (through a mediator) as a sign of His love &amp; faithfulness:  “I will be your God and you will be my people.”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Covenant:  a promise; a vow between two parties that establishes kinship (family)</a:t>
            </a:r>
          </a:p>
          <a:p>
            <a:r>
              <a:rPr lang="en-US" dirty="0" smtClean="0"/>
              <a:t>They establish family because the promise involves an exchange of persons.</a:t>
            </a:r>
          </a:p>
          <a:p>
            <a:r>
              <a:rPr lang="en-US" dirty="0" smtClean="0"/>
              <a:t>Ex.:  </a:t>
            </a:r>
            <a:r>
              <a:rPr lang="en-US" sz="2000" b="1" i="1" dirty="0" smtClean="0"/>
              <a:t>MARRIAGE:  “I take YOU to be my wife/husband.”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282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Birth of the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COVENANTS</vt:lpstr>
      <vt:lpstr>   In the New Testament:  JESUS continues to form God’s family by establishing a Church on earth.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Birth of the Church</dc:title>
  <dc:creator>Michelle</dc:creator>
  <cp:lastModifiedBy>NDCL</cp:lastModifiedBy>
  <cp:revision>8</cp:revision>
  <dcterms:created xsi:type="dcterms:W3CDTF">2011-09-28T01:30:32Z</dcterms:created>
  <dcterms:modified xsi:type="dcterms:W3CDTF">2013-07-15T16:42:16Z</dcterms:modified>
</cp:coreProperties>
</file>