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71" r:id="rId4"/>
    <p:sldId id="269" r:id="rId5"/>
    <p:sldId id="267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72" r:id="rId1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0"/>
  </p:normalViewPr>
  <p:slideViewPr>
    <p:cSldViewPr>
      <p:cViewPr varScale="1">
        <p:scale>
          <a:sx n="88" d="100"/>
          <a:sy n="88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7AF24-7BC0-44B2-947F-4E7B9A245563}" type="doc">
      <dgm:prSet loTypeId="urn:microsoft.com/office/officeart/2005/8/layout/pList2" loCatId="picture" qsTypeId="urn:microsoft.com/office/officeart/2005/8/quickstyle/simple1#1" qsCatId="simple" csTypeId="urn:microsoft.com/office/officeart/2005/8/colors/accent1_2#1" csCatId="accent1" phldr="1"/>
      <dgm:spPr/>
    </dgm:pt>
    <dgm:pt modelId="{AD6D2D72-8F60-4977-8AF1-8BD34D34479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ROME</a:t>
          </a:r>
        </a:p>
        <a:p>
          <a:r>
            <a:rPr lang="en-US" sz="2400" b="1" dirty="0" smtClean="0"/>
            <a:t>Latin (Roman)</a:t>
          </a:r>
        </a:p>
        <a:p>
          <a:r>
            <a:rPr lang="en-US" sz="1800" dirty="0" err="1" smtClean="0"/>
            <a:t>Mozarabic</a:t>
          </a:r>
          <a:endParaRPr lang="en-US" sz="1800" dirty="0" smtClean="0"/>
        </a:p>
        <a:p>
          <a:r>
            <a:rPr lang="en-US" sz="1800" dirty="0" err="1" smtClean="0"/>
            <a:t>Ambrosian</a:t>
          </a:r>
          <a:endParaRPr lang="en-US" sz="1800" dirty="0" smtClean="0"/>
        </a:p>
        <a:p>
          <a:r>
            <a:rPr lang="en-US" sz="1800" dirty="0" err="1" smtClean="0"/>
            <a:t>Bragan</a:t>
          </a:r>
          <a:endParaRPr lang="en-US" sz="1800" dirty="0" smtClean="0"/>
        </a:p>
        <a:p>
          <a:r>
            <a:rPr lang="en-US" sz="1800" dirty="0" smtClean="0"/>
            <a:t>Dominican</a:t>
          </a:r>
        </a:p>
        <a:p>
          <a:r>
            <a:rPr lang="en-US" sz="1800" dirty="0" smtClean="0"/>
            <a:t>Carmelite</a:t>
          </a:r>
        </a:p>
        <a:p>
          <a:r>
            <a:rPr lang="en-US" sz="1800" dirty="0" smtClean="0"/>
            <a:t>Carthusian</a:t>
          </a:r>
          <a:endParaRPr lang="en-US" sz="1800" dirty="0"/>
        </a:p>
      </dgm:t>
    </dgm:pt>
    <dgm:pt modelId="{C9B78C3C-1714-4675-8938-E8D2FA0F956F}" type="parTrans" cxnId="{97620B03-52DC-46BA-B79A-0C660719DF42}">
      <dgm:prSet/>
      <dgm:spPr/>
      <dgm:t>
        <a:bodyPr/>
        <a:lstStyle/>
        <a:p>
          <a:endParaRPr lang="en-US"/>
        </a:p>
      </dgm:t>
    </dgm:pt>
    <dgm:pt modelId="{FB726926-2D24-44C7-8E85-1CA533760378}" type="sibTrans" cxnId="{97620B03-52DC-46BA-B79A-0C660719DF42}">
      <dgm:prSet/>
      <dgm:spPr/>
      <dgm:t>
        <a:bodyPr/>
        <a:lstStyle/>
        <a:p>
          <a:endParaRPr lang="en-US"/>
        </a:p>
      </dgm:t>
    </dgm:pt>
    <dgm:pt modelId="{3DAFA8CB-AAEE-40E6-A2B6-F8A06BDB06C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ALEXANDRIA</a:t>
          </a:r>
        </a:p>
        <a:p>
          <a:r>
            <a:rPr lang="en-US" sz="2800" b="1" dirty="0" smtClean="0"/>
            <a:t>Alexandrian</a:t>
          </a:r>
        </a:p>
        <a:p>
          <a:r>
            <a:rPr lang="en-US" sz="2800" b="0" dirty="0" smtClean="0"/>
            <a:t>Coptic</a:t>
          </a:r>
        </a:p>
        <a:p>
          <a:r>
            <a:rPr lang="en-US" sz="2800" dirty="0" smtClean="0"/>
            <a:t>Ethiopian</a:t>
          </a:r>
          <a:endParaRPr lang="en-US" sz="2800" dirty="0"/>
        </a:p>
      </dgm:t>
    </dgm:pt>
    <dgm:pt modelId="{AE823BEB-58FE-47BE-82E6-773A6D14A8B2}" type="parTrans" cxnId="{FF71815B-BA18-4E05-AD35-B5F70F340489}">
      <dgm:prSet/>
      <dgm:spPr/>
      <dgm:t>
        <a:bodyPr/>
        <a:lstStyle/>
        <a:p>
          <a:endParaRPr lang="en-US"/>
        </a:p>
      </dgm:t>
    </dgm:pt>
    <dgm:pt modelId="{7CA4027E-78DC-45E0-8AD5-95E3E48B2A6F}" type="sibTrans" cxnId="{FF71815B-BA18-4E05-AD35-B5F70F340489}">
      <dgm:prSet/>
      <dgm:spPr/>
      <dgm:t>
        <a:bodyPr/>
        <a:lstStyle/>
        <a:p>
          <a:endParaRPr lang="en-US"/>
        </a:p>
      </dgm:t>
    </dgm:pt>
    <dgm:pt modelId="{40056B66-E7BE-480B-9BAD-BFDB6FD6D2A7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ANTIOCH</a:t>
          </a:r>
        </a:p>
        <a:p>
          <a:r>
            <a:rPr lang="en-US" sz="2400" b="1" dirty="0" smtClean="0"/>
            <a:t>Byzantine</a:t>
          </a:r>
          <a:r>
            <a:rPr lang="en-US" sz="2000" b="1" dirty="0" smtClean="0"/>
            <a:t> </a:t>
          </a:r>
        </a:p>
        <a:p>
          <a:r>
            <a:rPr lang="en-US" sz="2000" b="1" dirty="0" err="1" smtClean="0"/>
            <a:t>Syriac</a:t>
          </a:r>
          <a:endParaRPr lang="en-US" sz="2000" b="1" dirty="0" smtClean="0"/>
        </a:p>
        <a:p>
          <a:r>
            <a:rPr lang="en-US" sz="2000" b="1" dirty="0" smtClean="0"/>
            <a:t>Armenian</a:t>
          </a:r>
        </a:p>
        <a:p>
          <a:r>
            <a:rPr lang="en-US" sz="2000" b="1" dirty="0" smtClean="0"/>
            <a:t>Maronite</a:t>
          </a:r>
        </a:p>
        <a:p>
          <a:r>
            <a:rPr lang="en-US" sz="2000" b="1" dirty="0" smtClean="0"/>
            <a:t>Chaldean</a:t>
          </a:r>
        </a:p>
        <a:p>
          <a:r>
            <a:rPr lang="en-US" sz="2000" dirty="0" err="1" smtClean="0"/>
            <a:t>Syro</a:t>
          </a:r>
          <a:r>
            <a:rPr lang="en-US" sz="2000" dirty="0" smtClean="0"/>
            <a:t>-Malabar</a:t>
          </a:r>
          <a:endParaRPr lang="en-US" sz="2000" dirty="0"/>
        </a:p>
      </dgm:t>
    </dgm:pt>
    <dgm:pt modelId="{D3D057A7-42B7-4A2C-B1A8-21D08D1BEFD7}" type="parTrans" cxnId="{DAD5D126-520E-4AED-86ED-B8471FC2524C}">
      <dgm:prSet/>
      <dgm:spPr/>
      <dgm:t>
        <a:bodyPr/>
        <a:lstStyle/>
        <a:p>
          <a:endParaRPr lang="en-US"/>
        </a:p>
      </dgm:t>
    </dgm:pt>
    <dgm:pt modelId="{2C61321D-B0D5-4BC2-895A-E8EF75F24D08}" type="sibTrans" cxnId="{DAD5D126-520E-4AED-86ED-B8471FC2524C}">
      <dgm:prSet/>
      <dgm:spPr/>
      <dgm:t>
        <a:bodyPr/>
        <a:lstStyle/>
        <a:p>
          <a:endParaRPr lang="en-US"/>
        </a:p>
      </dgm:t>
    </dgm:pt>
    <dgm:pt modelId="{0B12A1EB-2BD5-4FE5-9C19-9F9419BEFA49}" type="pres">
      <dgm:prSet presAssocID="{90E7AF24-7BC0-44B2-947F-4E7B9A245563}" presName="Name0" presStyleCnt="0">
        <dgm:presLayoutVars>
          <dgm:dir/>
          <dgm:resizeHandles val="exact"/>
        </dgm:presLayoutVars>
      </dgm:prSet>
      <dgm:spPr/>
    </dgm:pt>
    <dgm:pt modelId="{7CF78318-1EDC-4EFB-B16E-145978212197}" type="pres">
      <dgm:prSet presAssocID="{90E7AF24-7BC0-44B2-947F-4E7B9A245563}" presName="bkgdShp" presStyleLbl="alignAccFollowNode1" presStyleIdx="0" presStyleCnt="1"/>
      <dgm:spPr/>
    </dgm:pt>
    <dgm:pt modelId="{7E8767AE-F4E8-4EB7-90ED-4878CE9DF715}" type="pres">
      <dgm:prSet presAssocID="{90E7AF24-7BC0-44B2-947F-4E7B9A245563}" presName="linComp" presStyleCnt="0"/>
      <dgm:spPr/>
    </dgm:pt>
    <dgm:pt modelId="{B09FD533-DD97-4DB4-9A6C-03A4DFCF8409}" type="pres">
      <dgm:prSet presAssocID="{AD6D2D72-8F60-4977-8AF1-8BD34D344792}" presName="compNode" presStyleCnt="0"/>
      <dgm:spPr/>
    </dgm:pt>
    <dgm:pt modelId="{9A833824-65DD-4B18-A6F0-589E842D81BC}" type="pres">
      <dgm:prSet presAssocID="{AD6D2D72-8F60-4977-8AF1-8BD34D3447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93C76-B46C-4961-8041-7FB2E1D2EED6}" type="pres">
      <dgm:prSet presAssocID="{AD6D2D72-8F60-4977-8AF1-8BD34D344792}" presName="invisiNode" presStyleLbl="node1" presStyleIdx="0" presStyleCnt="3"/>
      <dgm:spPr/>
    </dgm:pt>
    <dgm:pt modelId="{C4AB756B-7218-4F1F-A963-8D1337D98E3E}" type="pres">
      <dgm:prSet presAssocID="{AD6D2D72-8F60-4977-8AF1-8BD34D34479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A49172-2B7D-482D-AA77-E4C006B917F7}" type="pres">
      <dgm:prSet presAssocID="{FB726926-2D24-44C7-8E85-1CA5337603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F20D3C-91D0-463C-909B-94B4A4C4A2B6}" type="pres">
      <dgm:prSet presAssocID="{40056B66-E7BE-480B-9BAD-BFDB6FD6D2A7}" presName="compNode" presStyleCnt="0"/>
      <dgm:spPr/>
    </dgm:pt>
    <dgm:pt modelId="{C779563D-FB04-4757-AF42-19F7FF3E4C04}" type="pres">
      <dgm:prSet presAssocID="{40056B66-E7BE-480B-9BAD-BFDB6FD6D2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274E9-9921-4057-8566-615E64A353A8}" type="pres">
      <dgm:prSet presAssocID="{40056B66-E7BE-480B-9BAD-BFDB6FD6D2A7}" presName="invisiNode" presStyleLbl="node1" presStyleIdx="1" presStyleCnt="3"/>
      <dgm:spPr/>
    </dgm:pt>
    <dgm:pt modelId="{3D4A9568-9150-4BB8-87E3-608349A30369}" type="pres">
      <dgm:prSet presAssocID="{40056B66-E7BE-480B-9BAD-BFDB6FD6D2A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AB27718-CA71-4371-BE6A-4C43A5688CCB}" type="pres">
      <dgm:prSet presAssocID="{2C61321D-B0D5-4BC2-895A-E8EF75F24D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919AF2-B413-4291-98AE-41A23885A322}" type="pres">
      <dgm:prSet presAssocID="{3DAFA8CB-AAEE-40E6-A2B6-F8A06BDB06CC}" presName="compNode" presStyleCnt="0"/>
      <dgm:spPr/>
    </dgm:pt>
    <dgm:pt modelId="{CC9C00FF-FA74-4512-80BD-4BA40370FA9D}" type="pres">
      <dgm:prSet presAssocID="{3DAFA8CB-AAEE-40E6-A2B6-F8A06BDB06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B8E90-F0AA-4268-9E45-B5CE09813377}" type="pres">
      <dgm:prSet presAssocID="{3DAFA8CB-AAEE-40E6-A2B6-F8A06BDB06CC}" presName="invisiNode" presStyleLbl="node1" presStyleIdx="2" presStyleCnt="3"/>
      <dgm:spPr/>
    </dgm:pt>
    <dgm:pt modelId="{63C168D5-98EE-4766-AF2E-7CF3D8DE987A}" type="pres">
      <dgm:prSet presAssocID="{3DAFA8CB-AAEE-40E6-A2B6-F8A06BDB06C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2255C2B-8EB2-413A-89CA-EE30F41FB40A}" type="presOf" srcId="{2C61321D-B0D5-4BC2-895A-E8EF75F24D08}" destId="{8AB27718-CA71-4371-BE6A-4C43A5688CCB}" srcOrd="0" destOrd="0" presId="urn:microsoft.com/office/officeart/2005/8/layout/pList2"/>
    <dgm:cxn modelId="{FF71815B-BA18-4E05-AD35-B5F70F340489}" srcId="{90E7AF24-7BC0-44B2-947F-4E7B9A245563}" destId="{3DAFA8CB-AAEE-40E6-A2B6-F8A06BDB06CC}" srcOrd="2" destOrd="0" parTransId="{AE823BEB-58FE-47BE-82E6-773A6D14A8B2}" sibTransId="{7CA4027E-78DC-45E0-8AD5-95E3E48B2A6F}"/>
    <dgm:cxn modelId="{DAD5D126-520E-4AED-86ED-B8471FC2524C}" srcId="{90E7AF24-7BC0-44B2-947F-4E7B9A245563}" destId="{40056B66-E7BE-480B-9BAD-BFDB6FD6D2A7}" srcOrd="1" destOrd="0" parTransId="{D3D057A7-42B7-4A2C-B1A8-21D08D1BEFD7}" sibTransId="{2C61321D-B0D5-4BC2-895A-E8EF75F24D08}"/>
    <dgm:cxn modelId="{46C553C1-D870-4D16-951E-613DC18B2779}" type="presOf" srcId="{90E7AF24-7BC0-44B2-947F-4E7B9A245563}" destId="{0B12A1EB-2BD5-4FE5-9C19-9F9419BEFA49}" srcOrd="0" destOrd="0" presId="urn:microsoft.com/office/officeart/2005/8/layout/pList2"/>
    <dgm:cxn modelId="{2D69A4D0-7C60-4D39-9BC5-6A0AFBD25E9D}" type="presOf" srcId="{FB726926-2D24-44C7-8E85-1CA533760378}" destId="{93A49172-2B7D-482D-AA77-E4C006B917F7}" srcOrd="0" destOrd="0" presId="urn:microsoft.com/office/officeart/2005/8/layout/pList2"/>
    <dgm:cxn modelId="{0C31CD7C-919F-4135-B9C0-C17CB0724F30}" type="presOf" srcId="{3DAFA8CB-AAEE-40E6-A2B6-F8A06BDB06CC}" destId="{CC9C00FF-FA74-4512-80BD-4BA40370FA9D}" srcOrd="0" destOrd="0" presId="urn:microsoft.com/office/officeart/2005/8/layout/pList2"/>
    <dgm:cxn modelId="{A99E0CA8-57C4-4804-8212-8BDEDD0185EC}" type="presOf" srcId="{AD6D2D72-8F60-4977-8AF1-8BD34D344792}" destId="{9A833824-65DD-4B18-A6F0-589E842D81BC}" srcOrd="0" destOrd="0" presId="urn:microsoft.com/office/officeart/2005/8/layout/pList2"/>
    <dgm:cxn modelId="{97620B03-52DC-46BA-B79A-0C660719DF42}" srcId="{90E7AF24-7BC0-44B2-947F-4E7B9A245563}" destId="{AD6D2D72-8F60-4977-8AF1-8BD34D344792}" srcOrd="0" destOrd="0" parTransId="{C9B78C3C-1714-4675-8938-E8D2FA0F956F}" sibTransId="{FB726926-2D24-44C7-8E85-1CA533760378}"/>
    <dgm:cxn modelId="{69276E52-9733-497A-85FB-7F834B1165CD}" type="presOf" srcId="{40056B66-E7BE-480B-9BAD-BFDB6FD6D2A7}" destId="{C779563D-FB04-4757-AF42-19F7FF3E4C04}" srcOrd="0" destOrd="0" presId="urn:microsoft.com/office/officeart/2005/8/layout/pList2"/>
    <dgm:cxn modelId="{7F2F0B66-79F3-4F2D-A7F6-B9DBB92436EE}" type="presParOf" srcId="{0B12A1EB-2BD5-4FE5-9C19-9F9419BEFA49}" destId="{7CF78318-1EDC-4EFB-B16E-145978212197}" srcOrd="0" destOrd="0" presId="urn:microsoft.com/office/officeart/2005/8/layout/pList2"/>
    <dgm:cxn modelId="{4FABDF47-5CB0-458C-BFA0-327E267C0B23}" type="presParOf" srcId="{0B12A1EB-2BD5-4FE5-9C19-9F9419BEFA49}" destId="{7E8767AE-F4E8-4EB7-90ED-4878CE9DF715}" srcOrd="1" destOrd="0" presId="urn:microsoft.com/office/officeart/2005/8/layout/pList2"/>
    <dgm:cxn modelId="{E0FA444D-C8D3-440D-BE6B-6095DBD920C0}" type="presParOf" srcId="{7E8767AE-F4E8-4EB7-90ED-4878CE9DF715}" destId="{B09FD533-DD97-4DB4-9A6C-03A4DFCF8409}" srcOrd="0" destOrd="0" presId="urn:microsoft.com/office/officeart/2005/8/layout/pList2"/>
    <dgm:cxn modelId="{FBC2C0B5-4292-4FF4-8B8A-73550C638025}" type="presParOf" srcId="{B09FD533-DD97-4DB4-9A6C-03A4DFCF8409}" destId="{9A833824-65DD-4B18-A6F0-589E842D81BC}" srcOrd="0" destOrd="0" presId="urn:microsoft.com/office/officeart/2005/8/layout/pList2"/>
    <dgm:cxn modelId="{2B20AF51-34AC-42C8-99B1-3B2B5C18F399}" type="presParOf" srcId="{B09FD533-DD97-4DB4-9A6C-03A4DFCF8409}" destId="{25293C76-B46C-4961-8041-7FB2E1D2EED6}" srcOrd="1" destOrd="0" presId="urn:microsoft.com/office/officeart/2005/8/layout/pList2"/>
    <dgm:cxn modelId="{F0B3BC52-C039-4BAA-A8C6-C650AB0C47B9}" type="presParOf" srcId="{B09FD533-DD97-4DB4-9A6C-03A4DFCF8409}" destId="{C4AB756B-7218-4F1F-A963-8D1337D98E3E}" srcOrd="2" destOrd="0" presId="urn:microsoft.com/office/officeart/2005/8/layout/pList2"/>
    <dgm:cxn modelId="{1D1509CE-DB36-4DDC-8130-39698C777950}" type="presParOf" srcId="{7E8767AE-F4E8-4EB7-90ED-4878CE9DF715}" destId="{93A49172-2B7D-482D-AA77-E4C006B917F7}" srcOrd="1" destOrd="0" presId="urn:microsoft.com/office/officeart/2005/8/layout/pList2"/>
    <dgm:cxn modelId="{39E8E201-45EA-4226-BF94-8C61E7B476CE}" type="presParOf" srcId="{7E8767AE-F4E8-4EB7-90ED-4878CE9DF715}" destId="{A7F20D3C-91D0-463C-909B-94B4A4C4A2B6}" srcOrd="2" destOrd="0" presId="urn:microsoft.com/office/officeart/2005/8/layout/pList2"/>
    <dgm:cxn modelId="{E69E5D73-BA50-4DBD-8351-470209CF38A7}" type="presParOf" srcId="{A7F20D3C-91D0-463C-909B-94B4A4C4A2B6}" destId="{C779563D-FB04-4757-AF42-19F7FF3E4C04}" srcOrd="0" destOrd="0" presId="urn:microsoft.com/office/officeart/2005/8/layout/pList2"/>
    <dgm:cxn modelId="{B8D0850A-C5E0-4468-A4AB-D936C21E596B}" type="presParOf" srcId="{A7F20D3C-91D0-463C-909B-94B4A4C4A2B6}" destId="{CD9274E9-9921-4057-8566-615E64A353A8}" srcOrd="1" destOrd="0" presId="urn:microsoft.com/office/officeart/2005/8/layout/pList2"/>
    <dgm:cxn modelId="{FCF7411C-5A2A-451F-BD8F-80836951F77A}" type="presParOf" srcId="{A7F20D3C-91D0-463C-909B-94B4A4C4A2B6}" destId="{3D4A9568-9150-4BB8-87E3-608349A30369}" srcOrd="2" destOrd="0" presId="urn:microsoft.com/office/officeart/2005/8/layout/pList2"/>
    <dgm:cxn modelId="{9DD749C4-E3CA-4B28-B5A5-DF92DD267C4C}" type="presParOf" srcId="{7E8767AE-F4E8-4EB7-90ED-4878CE9DF715}" destId="{8AB27718-CA71-4371-BE6A-4C43A5688CCB}" srcOrd="3" destOrd="0" presId="urn:microsoft.com/office/officeart/2005/8/layout/pList2"/>
    <dgm:cxn modelId="{C4067692-482A-411D-B139-6214149CEACC}" type="presParOf" srcId="{7E8767AE-F4E8-4EB7-90ED-4878CE9DF715}" destId="{E4919AF2-B413-4291-98AE-41A23885A322}" srcOrd="4" destOrd="0" presId="urn:microsoft.com/office/officeart/2005/8/layout/pList2"/>
    <dgm:cxn modelId="{AAFD5876-C569-4427-BEBE-1FB800CEC120}" type="presParOf" srcId="{E4919AF2-B413-4291-98AE-41A23885A322}" destId="{CC9C00FF-FA74-4512-80BD-4BA40370FA9D}" srcOrd="0" destOrd="0" presId="urn:microsoft.com/office/officeart/2005/8/layout/pList2"/>
    <dgm:cxn modelId="{65174BCA-6761-4A1C-93DE-4A536EA4325C}" type="presParOf" srcId="{E4919AF2-B413-4291-98AE-41A23885A322}" destId="{026B8E90-F0AA-4268-9E45-B5CE09813377}" srcOrd="1" destOrd="0" presId="urn:microsoft.com/office/officeart/2005/8/layout/pList2"/>
    <dgm:cxn modelId="{C7AC959A-C803-45E5-9C88-A302B554DFCB}" type="presParOf" srcId="{E4919AF2-B413-4291-98AE-41A23885A322}" destId="{63C168D5-98EE-4766-AF2E-7CF3D8DE987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8318-1EDC-4EFB-B16E-145978212197}">
      <dsp:nvSpPr>
        <dsp:cNvPr id="0" name=""/>
        <dsp:cNvSpPr/>
      </dsp:nvSpPr>
      <dsp:spPr>
        <a:xfrm>
          <a:off x="0" y="0"/>
          <a:ext cx="8686800" cy="2468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B756B-7218-4F1F-A963-8D1337D98E3E}">
      <dsp:nvSpPr>
        <dsp:cNvPr id="0" name=""/>
        <dsp:cNvSpPr/>
      </dsp:nvSpPr>
      <dsp:spPr>
        <a:xfrm>
          <a:off x="260604" y="329184"/>
          <a:ext cx="2551747" cy="18105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33824-65DD-4B18-A6F0-589E842D81BC}">
      <dsp:nvSpPr>
        <dsp:cNvPr id="0" name=""/>
        <dsp:cNvSpPr/>
      </dsp:nvSpPr>
      <dsp:spPr>
        <a:xfrm rot="10800000">
          <a:off x="260604" y="2468880"/>
          <a:ext cx="2551747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ROME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Latin (Roman)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Mozarabic</a:t>
          </a:r>
          <a:endParaRPr 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Ambrosian</a:t>
          </a:r>
          <a:endParaRPr 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Bragan</a:t>
          </a:r>
          <a:endParaRPr lang="en-US" sz="1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Dominican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Carmelite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Carthusian</a:t>
          </a:r>
          <a:endParaRPr lang="en-US" sz="1800" kern="1200" dirty="0"/>
        </a:p>
      </dsp:txBody>
      <dsp:txXfrm rot="10800000">
        <a:off x="339079" y="2468880"/>
        <a:ext cx="2394797" cy="2939045"/>
      </dsp:txXfrm>
    </dsp:sp>
    <dsp:sp modelId="{3D4A9568-9150-4BB8-87E3-608349A30369}">
      <dsp:nvSpPr>
        <dsp:cNvPr id="0" name=""/>
        <dsp:cNvSpPr/>
      </dsp:nvSpPr>
      <dsp:spPr>
        <a:xfrm>
          <a:off x="3067526" y="329184"/>
          <a:ext cx="2551747" cy="18105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9563D-FB04-4757-AF42-19F7FF3E4C04}">
      <dsp:nvSpPr>
        <dsp:cNvPr id="0" name=""/>
        <dsp:cNvSpPr/>
      </dsp:nvSpPr>
      <dsp:spPr>
        <a:xfrm rot="10800000">
          <a:off x="3067526" y="2468880"/>
          <a:ext cx="2551747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ANTIOCH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Byzantine</a:t>
          </a:r>
          <a:r>
            <a:rPr lang="en-US" sz="20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Syriac</a:t>
          </a:r>
          <a:endParaRPr lang="en-US" sz="20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Armenian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Maronite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Chaldean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Syro</a:t>
          </a:r>
          <a:r>
            <a:rPr lang="en-US" sz="2000" kern="1200" dirty="0" smtClean="0"/>
            <a:t>-Malabar</a:t>
          </a:r>
          <a:endParaRPr lang="en-US" sz="2000" kern="1200" dirty="0"/>
        </a:p>
      </dsp:txBody>
      <dsp:txXfrm rot="10800000">
        <a:off x="3146001" y="2468880"/>
        <a:ext cx="2394797" cy="2939045"/>
      </dsp:txXfrm>
    </dsp:sp>
    <dsp:sp modelId="{63C168D5-98EE-4766-AF2E-7CF3D8DE987A}">
      <dsp:nvSpPr>
        <dsp:cNvPr id="0" name=""/>
        <dsp:cNvSpPr/>
      </dsp:nvSpPr>
      <dsp:spPr>
        <a:xfrm>
          <a:off x="5874448" y="329184"/>
          <a:ext cx="2551747" cy="18105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C00FF-FA74-4512-80BD-4BA40370FA9D}">
      <dsp:nvSpPr>
        <dsp:cNvPr id="0" name=""/>
        <dsp:cNvSpPr/>
      </dsp:nvSpPr>
      <dsp:spPr>
        <a:xfrm rot="10800000">
          <a:off x="5874448" y="2468880"/>
          <a:ext cx="2551747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ALEXANDRIA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Alexandrian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Coptic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Ethiopian</a:t>
          </a:r>
          <a:endParaRPr lang="en-US" sz="2800" kern="1200" dirty="0"/>
        </a:p>
      </dsp:txBody>
      <dsp:txXfrm rot="10800000">
        <a:off x="5952923" y="2468880"/>
        <a:ext cx="2394797" cy="2939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8E0E460F-A0B3-4E24-BA71-13E1A09930B2}" type="datetimeFigureOut">
              <a:rPr lang="en-US"/>
              <a:pPr/>
              <a:t>12/3/2014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D70251E8-ADDF-481B-84F4-E9FBFB96C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6BC1A-3984-4785-9D5B-AF211A29AFC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865C-2D55-4FD2-BC1E-DAF0851E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9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865C-2D55-4FD2-BC1E-DAF0851E4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6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E98A-A1E2-4185-8958-C8315141EE7A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2DB6-CBC4-42C9-AB3C-C87C940E0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7EE4-417A-4F0E-825B-1E42C94C7962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AC65-A5F2-476B-9781-522108784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1EBD-DECD-4B03-ABA6-783CA4D5A6A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BDDD-238B-4F5B-8D0B-5E85D6F5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3290-2903-4139-A810-530BA58F735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AF2C-3C8B-4FB6-BE9D-525E628EC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FF77-E4BD-442B-AC97-EA5BBD025ABC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7014-778D-4158-8594-DFD0DF8C9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CC4A-1FF1-4CA5-8EFA-F6C63C2F97D7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73BA-7771-4DD5-ADE1-379FC4F29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1483-6552-4FB1-8EF6-D5B4A2BA79D8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C44A-FCB7-4CCE-AAE7-1C2F6AB2A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AD2B-0198-4533-B382-157A32927953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701E-C5C5-43A7-8CA5-15CC15D3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2A9-FE47-45BD-B0A8-3D4F66745204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4BF2-2373-4619-9A24-581610C50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A9C4-DE0B-4AD8-B370-7F3508B2FCB9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6253-297E-4CE6-B4E4-1431D6C85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3E30-604E-4440-86EE-6801031093DB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0F69-CB61-4497-9238-746191AB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A56A23-C4D9-456F-AAB6-C986DA0FC6FF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A41EA-62D0-49E4-9C28-709E50F15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9VEGaXSjo1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tholicnewsagency.com/resources/liturgy/rites/the-rites-of-the-catholic-church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://www.youtube.com/watch?v=PVqN4pZTGX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The Rites of the Catholic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026" name="Picture 2" descr="http://news.bbcimg.co.uk/media/images/60096000/jpg/_60096195_vatican_aerial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55" y="914400"/>
            <a:ext cx="5943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Syriac 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4" y="1371600"/>
            <a:ext cx="8289926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liturgy of the Syriac rite is attributed to St. James the Apostle. This liturgy was used by the church in </a:t>
            </a:r>
            <a:r>
              <a:rPr lang="en-US" dirty="0" smtClean="0"/>
              <a:t>Antioch, which is in </a:t>
            </a:r>
            <a:r>
              <a:rPr lang="en-US" dirty="0"/>
              <a:t>present day </a:t>
            </a:r>
            <a:r>
              <a:rPr lang="en-US" dirty="0" smtClean="0"/>
              <a:t>Turkey, just outside of Syria. </a:t>
            </a:r>
            <a:endParaRPr lang="en-US" dirty="0"/>
          </a:p>
        </p:txBody>
      </p:sp>
      <p:pic>
        <p:nvPicPr>
          <p:cNvPr id="5122" name="Picture 2" descr="http://upload.wikimedia.org/wikipedia/commons/a/ab/Syriac_Catholic_Church,_Damascus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99691"/>
            <a:ext cx="3557849" cy="26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eology.com/world/syria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6382"/>
            <a:ext cx="432334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Armenian 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Armenia </a:t>
            </a:r>
            <a:r>
              <a:rPr lang="en-US" dirty="0" smtClean="0"/>
              <a:t>used </a:t>
            </a:r>
            <a:r>
              <a:rPr lang="en-US" dirty="0"/>
              <a:t>the </a:t>
            </a:r>
            <a:r>
              <a:rPr lang="en-US" dirty="0" err="1" smtClean="0"/>
              <a:t>Antiochian</a:t>
            </a:r>
            <a:r>
              <a:rPr lang="en-US" dirty="0" smtClean="0"/>
              <a:t> </a:t>
            </a:r>
            <a:r>
              <a:rPr lang="en-US" dirty="0"/>
              <a:t>liturgy of St. </a:t>
            </a:r>
            <a:r>
              <a:rPr lang="en-US" dirty="0" smtClean="0"/>
              <a:t>James, prayed </a:t>
            </a:r>
            <a:r>
              <a:rPr lang="en-US" dirty="0"/>
              <a:t>in the Armenian language. </a:t>
            </a:r>
            <a:r>
              <a:rPr lang="en-US" dirty="0" smtClean="0"/>
              <a:t>Armenia </a:t>
            </a:r>
            <a:r>
              <a:rPr lang="en-US" dirty="0"/>
              <a:t>was located in </a:t>
            </a:r>
            <a:r>
              <a:rPr lang="en-US" dirty="0" smtClean="0"/>
              <a:t>Turkey</a:t>
            </a:r>
            <a:r>
              <a:rPr lang="en-US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The Turks massacred roughly two million Armenians at the end of World War I. </a:t>
            </a:r>
            <a:r>
              <a:rPr lang="en-US" dirty="0" smtClean="0"/>
              <a:t>Today most </a:t>
            </a:r>
            <a:r>
              <a:rPr lang="en-US" dirty="0"/>
              <a:t>members of this rite live in Lebanon.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088" y="4267200"/>
            <a:ext cx="34385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historyplace.com/worldhistory/genocide/turkey-armen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41800"/>
            <a:ext cx="38290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Maronite 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Maronite rite traces its origins to the work of St. </a:t>
            </a:r>
            <a:r>
              <a:rPr lang="en-US" dirty="0" err="1"/>
              <a:t>Maron</a:t>
            </a:r>
            <a:r>
              <a:rPr lang="en-US" dirty="0"/>
              <a:t> in the 4th century who founded a monastery </a:t>
            </a:r>
            <a:r>
              <a:rPr lang="en-US" dirty="0" smtClean="0"/>
              <a:t>near Antioch.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Later, </a:t>
            </a:r>
            <a:r>
              <a:rPr lang="en-US" dirty="0"/>
              <a:t>monks moved to the mountains in what is today Lebanon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The </a:t>
            </a:r>
            <a:r>
              <a:rPr lang="en-US" dirty="0" err="1"/>
              <a:t>Maronites</a:t>
            </a:r>
            <a:r>
              <a:rPr lang="en-US" dirty="0"/>
              <a:t> use a hybrid liturgy based on the </a:t>
            </a:r>
            <a:r>
              <a:rPr lang="en-US" dirty="0" err="1"/>
              <a:t>Antiochian</a:t>
            </a:r>
            <a:r>
              <a:rPr lang="en-US" dirty="0"/>
              <a:t> St. </a:t>
            </a:r>
            <a:r>
              <a:rPr lang="en-US" dirty="0" smtClean="0"/>
              <a:t>James.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err="1" smtClean="0"/>
              <a:t>Maronites</a:t>
            </a:r>
            <a:r>
              <a:rPr lang="en-US" dirty="0" smtClean="0"/>
              <a:t> </a:t>
            </a:r>
            <a:r>
              <a:rPr lang="en-US" dirty="0"/>
              <a:t>make up </a:t>
            </a:r>
            <a:r>
              <a:rPr lang="en-US" dirty="0" smtClean="0"/>
              <a:t>about 22% </a:t>
            </a:r>
            <a:r>
              <a:rPr lang="en-US" dirty="0"/>
              <a:t>of the population of </a:t>
            </a:r>
            <a:r>
              <a:rPr lang="en-US" dirty="0" smtClean="0"/>
              <a:t>Lebanon, </a:t>
            </a:r>
            <a:r>
              <a:rPr lang="en-US" dirty="0"/>
              <a:t>and by the </a:t>
            </a:r>
            <a:r>
              <a:rPr lang="en-US" dirty="0" smtClean="0"/>
              <a:t>law, the president is </a:t>
            </a:r>
            <a:r>
              <a:rPr lang="en-US" dirty="0"/>
              <a:t>always a Maronite.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912" y="76201"/>
            <a:ext cx="1389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Chaldean 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people in modern day Iran and Iraq were once known as the Assyrians. The </a:t>
            </a:r>
            <a:r>
              <a:rPr lang="en-US" dirty="0" smtClean="0"/>
              <a:t>Church </a:t>
            </a:r>
            <a:r>
              <a:rPr lang="en-US" dirty="0"/>
              <a:t>established itself there very </a:t>
            </a:r>
            <a:r>
              <a:rPr lang="en-US" dirty="0" smtClean="0"/>
              <a:t>early.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700" b="1" u="sng" dirty="0"/>
              <a:t>Chaldean</a:t>
            </a:r>
            <a:r>
              <a:rPr lang="en-US" sz="2700" dirty="0"/>
              <a:t> is the biblical term used for those from Babylon. Today the Patriarch of this rite </a:t>
            </a:r>
            <a:r>
              <a:rPr lang="en-US" sz="2700" dirty="0" smtClean="0"/>
              <a:t>is located </a:t>
            </a:r>
            <a:r>
              <a:rPr lang="en-US" sz="2700" dirty="0"/>
              <a:t>in Bagdad, Iraq where most of the members of this rite </a:t>
            </a:r>
            <a:r>
              <a:rPr lang="en-US" sz="2700" dirty="0" smtClean="0"/>
              <a:t>live*.</a:t>
            </a:r>
            <a:endParaRPr lang="en-US" sz="27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     *</a:t>
            </a: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495800"/>
            <a:ext cx="27225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aina.org/images/040816c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64828"/>
            <a:ext cx="2943225" cy="19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Syro</a:t>
            </a:r>
            <a:r>
              <a:rPr lang="en-US" dirty="0" smtClean="0"/>
              <a:t>-Malabar 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47244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Malabar rite is based in India. Its members are descendants of the </a:t>
            </a:r>
            <a:r>
              <a:rPr lang="en-US" dirty="0" smtClean="0"/>
              <a:t>St. Thomas Christians.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Malabar rite </a:t>
            </a:r>
            <a:r>
              <a:rPr lang="en-US" dirty="0" smtClean="0"/>
              <a:t>is </a:t>
            </a:r>
            <a:r>
              <a:rPr lang="en-US" dirty="0"/>
              <a:t>generally grouped with the Chaldean family of rites because the Assyrian (later called Chaldean) church provided their bishops until the Portuguese took over that task.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114800" cy="47244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liturgy was originally in the Syriac language which the Chaldean church used.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t="15906" b="16937"/>
          <a:stretch>
            <a:fillRect/>
          </a:stretch>
        </p:blipFill>
        <p:spPr bwMode="auto">
          <a:xfrm>
            <a:off x="4953000" y="4081463"/>
            <a:ext cx="37433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u="sng" dirty="0"/>
              <a:t>All the rites of the Catholic Church are of equal dignity and equally valid</a:t>
            </a:r>
            <a:r>
              <a:rPr lang="en-US" dirty="0"/>
              <a:t>. Attendance at a different rite fulfills the Sunday obligation.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Catholic Church is truly </a:t>
            </a:r>
            <a:r>
              <a:rPr lang="en-US" dirty="0" smtClean="0"/>
              <a:t>universal (catholic) since </a:t>
            </a:r>
            <a:r>
              <a:rPr lang="en-US" dirty="0"/>
              <a:t>it unites so many diverse rites, whose members share a common faith.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25603" name="Picture 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57463"/>
            <a:ext cx="4343400" cy="2809875"/>
          </a:xfrm>
        </p:spPr>
      </p:pic>
      <p:sp>
        <p:nvSpPr>
          <p:cNvPr id="4" name="TextBox 3"/>
          <p:cNvSpPr txBox="1"/>
          <p:nvPr/>
        </p:nvSpPr>
        <p:spPr>
          <a:xfrm>
            <a:off x="7696200" y="647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Main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762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NOTE: </a:t>
            </a:r>
            <a:br>
              <a:rPr lang="en-US" sz="3200" dirty="0" smtClean="0"/>
            </a:br>
            <a:r>
              <a:rPr lang="en-US" sz="3200" dirty="0" smtClean="0"/>
              <a:t>eastern catholic ≠ eastern Orthodox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686800" cy="3276600"/>
          </a:xfrm>
        </p:spPr>
        <p:txBody>
          <a:bodyPr/>
          <a:lstStyle/>
          <a:p>
            <a:r>
              <a:rPr lang="en-US" sz="2800" dirty="0" smtClean="0"/>
              <a:t>EASTERN CATHOLIC churches </a:t>
            </a:r>
            <a:r>
              <a:rPr lang="en-US" sz="2800" u="sng" dirty="0" smtClean="0"/>
              <a:t>are</a:t>
            </a:r>
            <a:r>
              <a:rPr lang="en-US" sz="2800" dirty="0" smtClean="0"/>
              <a:t> in full communion with Rome</a:t>
            </a:r>
          </a:p>
          <a:p>
            <a:r>
              <a:rPr lang="en-US" sz="2800" dirty="0" smtClean="0"/>
              <a:t>EASTERN ORTHODOX churches are </a:t>
            </a:r>
            <a:r>
              <a:rPr lang="en-US" sz="2800" u="sng" dirty="0" smtClean="0"/>
              <a:t>not</a:t>
            </a:r>
            <a:r>
              <a:rPr lang="en-US" sz="2800" dirty="0" smtClean="0"/>
              <a:t> in communion with Rome</a:t>
            </a:r>
            <a:r>
              <a:rPr lang="en-US" sz="2800" dirty="0"/>
              <a:t> </a:t>
            </a:r>
            <a:r>
              <a:rPr lang="en-US" sz="2800" dirty="0" smtClean="0"/>
              <a:t>(but we have </a:t>
            </a:r>
            <a:r>
              <a:rPr lang="en-US" sz="2800" dirty="0" smtClean="0">
                <a:hlinkClick r:id="rId2"/>
              </a:rPr>
              <a:t>great hope</a:t>
            </a:r>
            <a:r>
              <a:rPr lang="en-US" sz="2800" dirty="0" smtClean="0"/>
              <a:t>!)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52" y="4953000"/>
            <a:ext cx="2866395" cy="19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196"/>
            <a:ext cx="3023915" cy="196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61" y="4888196"/>
            <a:ext cx="3166340" cy="197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13" y="3092881"/>
            <a:ext cx="1981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4" y="3008311"/>
            <a:ext cx="127312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491597" cy="21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2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Eastern Catholic Churches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686800" cy="3276600"/>
          </a:xfrm>
        </p:spPr>
        <p:txBody>
          <a:bodyPr/>
          <a:lstStyle/>
          <a:p>
            <a:r>
              <a:rPr lang="en-US" sz="2800" dirty="0" smtClean="0"/>
              <a:t>Unity in diversity</a:t>
            </a:r>
          </a:p>
          <a:p>
            <a:pPr lvl="1"/>
            <a:r>
              <a:rPr lang="en-US" sz="2400" dirty="0" smtClean="0"/>
              <a:t>Some differing practices and rituals, but still in full communion with Rome</a:t>
            </a:r>
          </a:p>
          <a:p>
            <a:pPr lvl="1"/>
            <a:r>
              <a:rPr lang="en-US" sz="2400" dirty="0" smtClean="0"/>
              <a:t>~21 </a:t>
            </a:r>
            <a:r>
              <a:rPr lang="en-US" sz="2400" dirty="0" smtClean="0"/>
              <a:t>Eastern Catholic Churches </a:t>
            </a:r>
            <a:r>
              <a:rPr lang="en-US" sz="2000" dirty="0" smtClean="0"/>
              <a:t>(some use the same rites)</a:t>
            </a:r>
          </a:p>
          <a:p>
            <a:pPr lvl="1"/>
            <a:r>
              <a:rPr lang="en-US" sz="2400" dirty="0" smtClean="0"/>
              <a:t>Most separated from the Roman Catholic Church during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schism, but then returned, so </a:t>
            </a:r>
            <a:r>
              <a:rPr lang="en-US" sz="2400" u="sng" dirty="0" smtClean="0"/>
              <a:t>they are in full communion with Rome</a:t>
            </a:r>
            <a:endParaRPr lang="en-US" sz="2000" u="sn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7181"/>
            <a:ext cx="15049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Rites of the Catholic Church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</a:t>
            </a:r>
            <a:r>
              <a:rPr lang="en-US" b="1" u="sng" dirty="0"/>
              <a:t>rite </a:t>
            </a:r>
            <a:r>
              <a:rPr lang="en-US" dirty="0"/>
              <a:t>represents an ecclesiastical tradition about how the </a:t>
            </a:r>
            <a:r>
              <a:rPr lang="en-US" dirty="0" smtClean="0"/>
              <a:t>Sacraments </a:t>
            </a:r>
            <a:r>
              <a:rPr lang="en-US" dirty="0"/>
              <a:t>are to be celebrated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 the early Church grew and spread, it celebrated the </a:t>
            </a:r>
            <a:r>
              <a:rPr lang="en-US" dirty="0" smtClean="0"/>
              <a:t>Sacraments </a:t>
            </a:r>
            <a:r>
              <a:rPr lang="en-US" dirty="0"/>
              <a:t>as would be best understood and received in the context of individual cultures, without ever changing their essential form and matter.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d/d2/Liturgy_St_James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611956" cy="19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stlesspilgrim.net/blog/wp-content/uploads/2011/08/trident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648200"/>
            <a:ext cx="2934327" cy="19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joan.org/wp-content/uploads/2012/04/Euchar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2857147" cy="19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2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 smtClean="0">
                <a:effectLst/>
              </a:rPr>
              <a:t>Rites Based on Culture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0" y="1371600"/>
            <a:ext cx="7696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The early Church sought to evangelize in the major cultural centers of the first centuries A.D. :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350" b="1" u="sng" dirty="0" smtClean="0">
                <a:solidFill>
                  <a:schemeClr val="tx2"/>
                </a:solidFill>
              </a:rPr>
              <a:t>Rome, Antioch </a:t>
            </a:r>
            <a:r>
              <a:rPr lang="en-US" sz="2350" b="1" u="sng" dirty="0">
                <a:solidFill>
                  <a:schemeClr val="tx2"/>
                </a:solidFill>
              </a:rPr>
              <a:t>(Syria), and Alexandria (Egypt</a:t>
            </a:r>
            <a:r>
              <a:rPr lang="en-US" sz="2350" b="1" u="sng" dirty="0" smtClean="0">
                <a:solidFill>
                  <a:schemeClr val="tx2"/>
                </a:solidFill>
              </a:rPr>
              <a:t>)</a:t>
            </a:r>
            <a:r>
              <a:rPr lang="en-US" sz="2350" dirty="0" smtClean="0">
                <a:solidFill>
                  <a:schemeClr val="tx2"/>
                </a:solidFill>
              </a:rPr>
              <a:t> </a:t>
            </a:r>
            <a:endParaRPr lang="en-US" sz="235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All the rites in use today evolved from the liturgical practices and ecclesiastical organization used by the churches in these </a:t>
            </a:r>
            <a:r>
              <a:rPr lang="en-US" sz="2400" dirty="0" smtClean="0">
                <a:solidFill>
                  <a:schemeClr val="tx2"/>
                </a:solidFill>
              </a:rPr>
              <a:t>cities.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076" name="Picture 4" descr="View of the St Marc's Coptic Orthodox cathedral in Abbassey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26" y="4471989"/>
            <a:ext cx="2544874" cy="21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holylandphotos.files.wordpress.com/2013/05/tcmcaosp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71989"/>
            <a:ext cx="3284945" cy="21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acswebnetworks.com/1/325/Lateran_basili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2751"/>
            <a:ext cx="2749659" cy="22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The rites of the Catholic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Catechism of the Catholic Church</a:t>
            </a:r>
            <a:r>
              <a:rPr lang="en-US" dirty="0" smtClean="0"/>
              <a:t> </a:t>
            </a:r>
            <a:r>
              <a:rPr lang="en-US" dirty="0"/>
              <a:t>lists seven rites. These </a:t>
            </a:r>
            <a:r>
              <a:rPr lang="en-US" dirty="0" smtClean="0"/>
              <a:t>rites: </a:t>
            </a:r>
            <a:r>
              <a:rPr lang="en-US" dirty="0"/>
              <a:t>Latin, Byzantine, Alexandrian, Syriac, Armenian, Maronite, and Chaldean, are actually families of liturgical expression.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The Rites of the Catholic Church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310498"/>
              </p:ext>
            </p:extLst>
          </p:nvPr>
        </p:nvGraphicFramePr>
        <p:xfrm>
          <a:off x="228600" y="1143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LATIN (Roman) Rite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191000" cy="5257800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200" dirty="0" smtClean="0"/>
              <a:t>As </a:t>
            </a:r>
            <a:r>
              <a:rPr lang="en-US" sz="4200" dirty="0"/>
              <a:t>the Bishop of Rome </a:t>
            </a:r>
            <a:r>
              <a:rPr lang="en-US" sz="4200" dirty="0" smtClean="0"/>
              <a:t>the Pope </a:t>
            </a:r>
            <a:r>
              <a:rPr lang="en-US" sz="4200" dirty="0"/>
              <a:t>is the head of the </a:t>
            </a:r>
            <a:r>
              <a:rPr lang="en-US" sz="4200" b="1" u="sng" dirty="0"/>
              <a:t>Latin or Roman rite</a:t>
            </a:r>
            <a:r>
              <a:rPr lang="en-US" sz="4200" dirty="0"/>
              <a:t>. This is by far the largest rite in the Church. </a:t>
            </a:r>
            <a:r>
              <a:rPr lang="en-US" sz="4200" dirty="0" smtClean="0"/>
              <a:t>The </a:t>
            </a:r>
            <a:r>
              <a:rPr lang="en-US" sz="4200" dirty="0"/>
              <a:t>current Eucharistic liturgy was handed down more or less intact from at least the 4th century.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648200" cy="54102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Pope is also vicar of these other liturgical rites that date from before the Council of </a:t>
            </a:r>
            <a:r>
              <a:rPr lang="en-US" sz="2600" dirty="0" smtClean="0"/>
              <a:t>Trent</a:t>
            </a:r>
            <a:r>
              <a:rPr lang="en-US" sz="2600" dirty="0"/>
              <a:t>:</a:t>
            </a:r>
            <a:r>
              <a:rPr lang="en-US" sz="2600" dirty="0" smtClean="0"/>
              <a:t> the </a:t>
            </a:r>
            <a:r>
              <a:rPr lang="en-US" sz="2600" b="1" u="sng" dirty="0" err="1"/>
              <a:t>Mozarabic</a:t>
            </a:r>
            <a:r>
              <a:rPr lang="en-US" sz="2600" b="1" u="sng" dirty="0"/>
              <a:t> </a:t>
            </a:r>
            <a:r>
              <a:rPr lang="en-US" sz="2600" dirty="0"/>
              <a:t>rite from Spain, the </a:t>
            </a:r>
            <a:r>
              <a:rPr lang="en-US" sz="2600" b="1" u="sng" dirty="0" err="1"/>
              <a:t>Ambrosian</a:t>
            </a:r>
            <a:r>
              <a:rPr lang="en-US" sz="2600" dirty="0"/>
              <a:t> rite from </a:t>
            </a:r>
            <a:r>
              <a:rPr lang="en-US" sz="2600" dirty="0" smtClean="0"/>
              <a:t>Milan, the </a:t>
            </a:r>
            <a:r>
              <a:rPr lang="en-US" sz="2600" b="1" u="sng" dirty="0" err="1"/>
              <a:t>Bragan</a:t>
            </a:r>
            <a:r>
              <a:rPr lang="en-US" sz="2600" dirty="0"/>
              <a:t> rite from Portugal, and the order liturgies of the </a:t>
            </a:r>
            <a:r>
              <a:rPr lang="en-US" sz="2600" b="1" u="sng" dirty="0"/>
              <a:t>Dominican, Carmelite, and Carthusian</a:t>
            </a:r>
            <a:r>
              <a:rPr lang="en-US" sz="2600" dirty="0"/>
              <a:t> orders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93688"/>
            <a:ext cx="2276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Byzantine 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3850"/>
            <a:ext cx="4267200" cy="4959350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largest of </a:t>
            </a:r>
            <a:r>
              <a:rPr lang="en-US" dirty="0" smtClean="0"/>
              <a:t>the </a:t>
            </a:r>
            <a:r>
              <a:rPr lang="en-US" dirty="0"/>
              <a:t>eastern rites is the Byzantine. The Byzantine liturgy is based </a:t>
            </a:r>
            <a:r>
              <a:rPr lang="en-US" dirty="0" smtClean="0"/>
              <a:t>on the </a:t>
            </a:r>
            <a:r>
              <a:rPr lang="en-US" dirty="0"/>
              <a:t>liturgy developed by St. </a:t>
            </a:r>
            <a:r>
              <a:rPr lang="en-US" dirty="0" smtClean="0"/>
              <a:t>James, </a:t>
            </a:r>
            <a:r>
              <a:rPr lang="en-US" dirty="0"/>
              <a:t>modified by St. Basil (329-379) and St. John Chrysostom (344-407).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liturgy is </a:t>
            </a:r>
            <a:r>
              <a:rPr lang="en-US" dirty="0" smtClean="0"/>
              <a:t>VERY similar to </a:t>
            </a:r>
            <a:r>
              <a:rPr lang="en-US" dirty="0"/>
              <a:t>the liturgy used by the Orthodox churches.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71625"/>
            <a:ext cx="4038600" cy="4981575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900" dirty="0" smtClean="0"/>
              <a:t>The </a:t>
            </a:r>
            <a:r>
              <a:rPr lang="en-US" sz="2900" dirty="0"/>
              <a:t>churches using the Byzantine liturgy </a:t>
            </a:r>
            <a:r>
              <a:rPr lang="en-US" sz="2900" dirty="0" smtClean="0"/>
              <a:t>include: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Albanian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err="1" smtClean="0"/>
              <a:t>Belarussian</a:t>
            </a:r>
            <a:r>
              <a:rPr lang="en-US" sz="2900" dirty="0" smtClean="0"/>
              <a:t>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Bulgarian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Croatian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Greek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Hungarian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err="1" smtClean="0"/>
              <a:t>Italo</a:t>
            </a:r>
            <a:r>
              <a:rPr lang="en-US" sz="2900" dirty="0" smtClean="0"/>
              <a:t>-Albanian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err="1" smtClean="0"/>
              <a:t>Melkite</a:t>
            </a:r>
            <a:r>
              <a:rPr lang="en-US" sz="2900" dirty="0" smtClean="0"/>
              <a:t>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Romanian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Russian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err="1" smtClean="0"/>
              <a:t>Ruthenian</a:t>
            </a:r>
            <a:r>
              <a:rPr lang="en-US" sz="2900" dirty="0" smtClean="0"/>
              <a:t> 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Slovak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900" dirty="0" smtClean="0"/>
              <a:t>Ukrainian</a:t>
            </a:r>
            <a:endParaRPr lang="en-US" sz="29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4098" name="Picture 2" descr="http://www.gallerybyzantium.com/images/medium/9234SB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514600" cy="2514600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Alexandrian 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 </a:t>
            </a:r>
            <a:r>
              <a:rPr lang="en-US" dirty="0"/>
              <a:t>liturgy used by the church in Alexandria in Egypt is attributed to St. Mark the </a:t>
            </a:r>
            <a:r>
              <a:rPr lang="en-US" dirty="0" smtClean="0"/>
              <a:t>Evangelist</a:t>
            </a:r>
            <a:r>
              <a:rPr lang="en-US" dirty="0"/>
              <a:t>. This church became known as the </a:t>
            </a:r>
            <a:r>
              <a:rPr lang="en-US" b="1" u="sng" dirty="0"/>
              <a:t>Coptic</a:t>
            </a:r>
            <a:r>
              <a:rPr lang="en-US" dirty="0"/>
              <a:t> </a:t>
            </a:r>
            <a:r>
              <a:rPr lang="en-US" dirty="0" smtClean="0"/>
              <a:t>church, as “Copt” </a:t>
            </a:r>
            <a:r>
              <a:rPr lang="en-US" dirty="0"/>
              <a:t>is </a:t>
            </a:r>
            <a:r>
              <a:rPr lang="en-US" dirty="0" smtClean="0"/>
              <a:t>derived from the </a:t>
            </a:r>
            <a:r>
              <a:rPr lang="en-US" dirty="0"/>
              <a:t>Arabic and Greek word for Egyptian.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</a:t>
            </a:r>
            <a:r>
              <a:rPr lang="en-US" b="1" u="sng" dirty="0"/>
              <a:t> </a:t>
            </a:r>
            <a:r>
              <a:rPr lang="en-US" b="1" u="sng" dirty="0" smtClean="0"/>
              <a:t>Ethiopian (</a:t>
            </a:r>
            <a:r>
              <a:rPr lang="en-US" b="1" u="sng" dirty="0" err="1" smtClean="0"/>
              <a:t>Ge'ez</a:t>
            </a:r>
            <a:r>
              <a:rPr lang="en-US" b="1" u="sng" dirty="0" smtClean="0"/>
              <a:t>) </a:t>
            </a:r>
            <a:r>
              <a:rPr lang="en-US" dirty="0"/>
              <a:t>rite </a:t>
            </a:r>
            <a:r>
              <a:rPr lang="en-US" dirty="0" smtClean="0"/>
              <a:t>is </a:t>
            </a:r>
            <a:r>
              <a:rPr lang="en-US" dirty="0"/>
              <a:t>closely associated with the Coptic </a:t>
            </a:r>
            <a:r>
              <a:rPr lang="en-US" dirty="0" smtClean="0"/>
              <a:t>rite.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Missionaries </a:t>
            </a:r>
            <a:r>
              <a:rPr lang="en-US" dirty="0"/>
              <a:t>from Alexandria spread the faith in Ethiopia in the 4th century. The native language (</a:t>
            </a:r>
            <a:r>
              <a:rPr lang="en-US" dirty="0" err="1"/>
              <a:t>Ge'ez</a:t>
            </a:r>
            <a:r>
              <a:rPr lang="en-US" dirty="0"/>
              <a:t>) was used instead of Greek in the liturgy.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53975"/>
            <a:ext cx="21336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522</TotalTime>
  <Words>816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The Rites of the Catholic Church</vt:lpstr>
      <vt:lpstr>Eastern Catholic Churches</vt:lpstr>
      <vt:lpstr>Rites of the Catholic Church</vt:lpstr>
      <vt:lpstr>Rites Based on Culture</vt:lpstr>
      <vt:lpstr>The rites of the Catholic Church</vt:lpstr>
      <vt:lpstr>The Rites of the Catholic Church</vt:lpstr>
      <vt:lpstr>       LATIN (Roman) Rite</vt:lpstr>
      <vt:lpstr>Byzantine rite</vt:lpstr>
      <vt:lpstr>Alexandrian Rite</vt:lpstr>
      <vt:lpstr>Syriac Rite</vt:lpstr>
      <vt:lpstr>Armenian Rite</vt:lpstr>
      <vt:lpstr>Maronite Rite</vt:lpstr>
      <vt:lpstr>Chaldean Rite</vt:lpstr>
      <vt:lpstr>Syro-Malabar Rite</vt:lpstr>
      <vt:lpstr>Summary</vt:lpstr>
      <vt:lpstr>NOTE:  eastern catholic ≠ eastern Orthodox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Rites of the Catholic Church</dc:title>
  <dc:creator>NDCL</dc:creator>
  <cp:lastModifiedBy>NDCL</cp:lastModifiedBy>
  <cp:revision>40</cp:revision>
  <cp:lastPrinted>2012-10-31T12:07:03Z</cp:lastPrinted>
  <dcterms:created xsi:type="dcterms:W3CDTF">2012-10-15T17:54:24Z</dcterms:created>
  <dcterms:modified xsi:type="dcterms:W3CDTF">2014-12-03T15:37:05Z</dcterms:modified>
</cp:coreProperties>
</file>