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8695F0-21A3-45DE-ABAE-F858DB7F0437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2D2D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08CFA-4063-4DAE-8282-9B7876C02F4D}" type="slidenum">
              <a:rPr lang="en-US" smtClean="0">
                <a:solidFill>
                  <a:srgbClr val="D2D2D2"/>
                </a:solidFill>
              </a:rPr>
              <a:pPr/>
              <a:t>‹#›</a:t>
            </a:fld>
            <a:endParaRPr lang="en-US">
              <a:solidFill>
                <a:srgbClr val="D2D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7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34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41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187888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832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094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0208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9444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08CFA-4063-4DAE-8282-9B7876C02F4D}" type="slidenum">
              <a:rPr lang="en-US" smtClean="0">
                <a:solidFill>
                  <a:srgbClr val="666666"/>
                </a:solidFill>
              </a:rPr>
              <a:pPr/>
              <a:t>‹#›</a:t>
            </a:fld>
            <a:endParaRPr lang="en-US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8861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48594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53341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8695F0-21A3-45DE-ABAE-F858DB7F0437}" type="datetimeFigureOut">
              <a:rPr lang="en-US" smtClean="0">
                <a:solidFill>
                  <a:srgbClr val="666666"/>
                </a:solidFill>
              </a:rPr>
              <a:pPr/>
              <a:t>10/17/2014</a:t>
            </a:fld>
            <a:endParaRPr lang="en-US">
              <a:solidFill>
                <a:srgbClr val="6666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08CFA-4063-4DAE-8282-9B7876C02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5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Parables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Jesus was a master story teller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Parables use </a:t>
            </a:r>
            <a:r>
              <a:rPr lang="en-US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analogies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of everyday objects and experiences to help us understand something </a:t>
            </a:r>
            <a:r>
              <a:rPr lang="en-US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beyond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our experience or understanding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Jesus often used parables to help people expand their understanding of God’s Kingdom</a:t>
            </a:r>
          </a:p>
          <a:p>
            <a:pPr lvl="1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Jesus wants people to change their behavior and become his disciples!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38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Parable Characteristics: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solidFill>
                  <a:schemeClr val="bg2"/>
                </a:solidFill>
              </a:rPr>
              <a:t>S</a:t>
            </a:r>
            <a:r>
              <a:rPr lang="en-US" u="sng" dirty="0" smtClean="0">
                <a:solidFill>
                  <a:schemeClr val="bg2"/>
                </a:solidFill>
              </a:rPr>
              <a:t>hort</a:t>
            </a:r>
            <a:r>
              <a:rPr lang="en-US" dirty="0">
                <a:solidFill>
                  <a:schemeClr val="bg2"/>
                </a:solidFill>
              </a:rPr>
              <a:t>, </a:t>
            </a:r>
            <a:r>
              <a:rPr lang="en-US" u="sng" dirty="0">
                <a:solidFill>
                  <a:schemeClr val="bg2"/>
                </a:solidFill>
              </a:rPr>
              <a:t>clear</a:t>
            </a:r>
            <a:r>
              <a:rPr lang="en-US" dirty="0">
                <a:solidFill>
                  <a:schemeClr val="bg2"/>
                </a:solidFill>
              </a:rPr>
              <a:t>, and </a:t>
            </a:r>
            <a:r>
              <a:rPr lang="en-US" u="sng" dirty="0">
                <a:solidFill>
                  <a:schemeClr val="bg2"/>
                </a:solidFill>
              </a:rPr>
              <a:t>simple</a:t>
            </a:r>
            <a:r>
              <a:rPr lang="en-US" dirty="0">
                <a:solidFill>
                  <a:schemeClr val="bg2"/>
                </a:solidFill>
              </a:rPr>
              <a:t> stories with a beginning, </a:t>
            </a:r>
            <a:r>
              <a:rPr lang="en-US" dirty="0" smtClean="0">
                <a:solidFill>
                  <a:schemeClr val="bg2"/>
                </a:solidFill>
              </a:rPr>
              <a:t> middle</a:t>
            </a:r>
            <a:r>
              <a:rPr lang="en-US" dirty="0">
                <a:solidFill>
                  <a:schemeClr val="bg2"/>
                </a:solidFill>
              </a:rPr>
              <a:t>, and </a:t>
            </a:r>
            <a:r>
              <a:rPr lang="en-US" dirty="0" smtClean="0">
                <a:solidFill>
                  <a:schemeClr val="bg2"/>
                </a:solidFill>
              </a:rPr>
              <a:t>end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u="sng" dirty="0" smtClean="0">
                <a:solidFill>
                  <a:schemeClr val="bg2"/>
                </a:solidFill>
              </a:rPr>
              <a:t>Fictional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>
                <a:solidFill>
                  <a:schemeClr val="bg2"/>
                </a:solidFill>
              </a:rPr>
              <a:t>but could actually </a:t>
            </a:r>
            <a:r>
              <a:rPr lang="en-US" dirty="0" smtClean="0">
                <a:solidFill>
                  <a:schemeClr val="bg2"/>
                </a:solidFill>
              </a:rPr>
              <a:t>happen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Teach </a:t>
            </a:r>
            <a:r>
              <a:rPr lang="en-US" dirty="0">
                <a:solidFill>
                  <a:schemeClr val="bg2"/>
                </a:solidFill>
              </a:rPr>
              <a:t>a </a:t>
            </a:r>
            <a:r>
              <a:rPr lang="en-US" u="sng" dirty="0">
                <a:solidFill>
                  <a:schemeClr val="bg2"/>
                </a:solidFill>
              </a:rPr>
              <a:t>moral </a:t>
            </a:r>
            <a:r>
              <a:rPr lang="en-US" u="sng" dirty="0" smtClean="0">
                <a:solidFill>
                  <a:schemeClr val="bg2"/>
                </a:solidFill>
              </a:rPr>
              <a:t>lesson</a:t>
            </a:r>
            <a:endParaRPr lang="en-US" u="sng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Have </a:t>
            </a:r>
            <a:r>
              <a:rPr lang="en-US" u="sng" dirty="0">
                <a:solidFill>
                  <a:schemeClr val="bg2"/>
                </a:solidFill>
              </a:rPr>
              <a:t>human </a:t>
            </a:r>
            <a:r>
              <a:rPr lang="en-US" u="sng" dirty="0" smtClean="0">
                <a:solidFill>
                  <a:schemeClr val="bg2"/>
                </a:solidFill>
              </a:rPr>
              <a:t>characters</a:t>
            </a:r>
            <a:r>
              <a:rPr lang="en-US" dirty="0" smtClean="0">
                <a:solidFill>
                  <a:schemeClr val="bg2"/>
                </a:solidFill>
              </a:rPr>
              <a:t>, not animals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Are </a:t>
            </a:r>
            <a:r>
              <a:rPr lang="en-US" u="sng" dirty="0">
                <a:solidFill>
                  <a:schemeClr val="bg2"/>
                </a:solidFill>
              </a:rPr>
              <a:t>easily understood</a:t>
            </a:r>
            <a:r>
              <a:rPr lang="en-US" dirty="0">
                <a:solidFill>
                  <a:schemeClr val="bg2"/>
                </a:solidFill>
              </a:rPr>
              <a:t> by </a:t>
            </a:r>
            <a:r>
              <a:rPr lang="en-US" dirty="0" smtClean="0">
                <a:solidFill>
                  <a:schemeClr val="bg2"/>
                </a:solidFill>
              </a:rPr>
              <a:t>everybody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But also include a twist—something surprising, unusual, unexpected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u="sng" dirty="0">
                <a:solidFill>
                  <a:schemeClr val="bg2"/>
                </a:solidFill>
              </a:rPr>
              <a:t>M</a:t>
            </a:r>
            <a:r>
              <a:rPr lang="en-US" u="sng" dirty="0" smtClean="0">
                <a:solidFill>
                  <a:schemeClr val="bg2"/>
                </a:solidFill>
              </a:rPr>
              <a:t>ain </a:t>
            </a:r>
            <a:r>
              <a:rPr lang="en-US" u="sng" dirty="0">
                <a:solidFill>
                  <a:schemeClr val="bg2"/>
                </a:solidFill>
              </a:rPr>
              <a:t>point</a:t>
            </a:r>
            <a:r>
              <a:rPr lang="en-US" dirty="0">
                <a:solidFill>
                  <a:schemeClr val="bg2"/>
                </a:solidFill>
              </a:rPr>
              <a:t> is found in the </a:t>
            </a:r>
            <a:r>
              <a:rPr lang="en-US" dirty="0" smtClean="0">
                <a:solidFill>
                  <a:schemeClr val="bg2"/>
                </a:solidFill>
              </a:rPr>
              <a:t>end, </a:t>
            </a:r>
            <a:r>
              <a:rPr lang="en-US" dirty="0">
                <a:solidFill>
                  <a:schemeClr val="bg2"/>
                </a:solidFill>
              </a:rPr>
              <a:t>but is </a:t>
            </a:r>
            <a:r>
              <a:rPr lang="en-US" dirty="0" smtClean="0">
                <a:solidFill>
                  <a:schemeClr val="bg2"/>
                </a:solidFill>
              </a:rPr>
              <a:t>often inferred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86490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Parables</vt:lpstr>
      <vt:lpstr>Parable Characteristics: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</dc:title>
  <dc:creator>Stacey Brandt</dc:creator>
  <cp:lastModifiedBy>Stacey Brandt</cp:lastModifiedBy>
  <cp:revision>1</cp:revision>
  <dcterms:created xsi:type="dcterms:W3CDTF">2014-10-17T11:44:15Z</dcterms:created>
  <dcterms:modified xsi:type="dcterms:W3CDTF">2014-10-17T11:44:38Z</dcterms:modified>
</cp:coreProperties>
</file>