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274" r:id="rId3"/>
    <p:sldId id="275" r:id="rId4"/>
    <p:sldId id="276" r:id="rId5"/>
    <p:sldId id="289" r:id="rId6"/>
    <p:sldId id="261" r:id="rId7"/>
    <p:sldId id="281" r:id="rId8"/>
    <p:sldId id="282" r:id="rId9"/>
    <p:sldId id="273" r:id="rId10"/>
    <p:sldId id="265" r:id="rId11"/>
    <p:sldId id="264" r:id="rId12"/>
    <p:sldId id="266" r:id="rId13"/>
    <p:sldId id="283" r:id="rId14"/>
    <p:sldId id="267" r:id="rId15"/>
    <p:sldId id="272" r:id="rId16"/>
    <p:sldId id="278" r:id="rId17"/>
    <p:sldId id="279" r:id="rId18"/>
    <p:sldId id="260" r:id="rId19"/>
    <p:sldId id="259" r:id="rId20"/>
    <p:sldId id="270" r:id="rId21"/>
    <p:sldId id="271" r:id="rId22"/>
    <p:sldId id="268" r:id="rId23"/>
    <p:sldId id="288" r:id="rId24"/>
    <p:sldId id="284" r:id="rId25"/>
    <p:sldId id="287" r:id="rId26"/>
    <p:sldId id="285" r:id="rId27"/>
    <p:sldId id="286"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D92B88-0A93-4194-AAE4-07DE0A5F8C66}" type="datetimeFigureOut">
              <a:rPr lang="en-US" smtClean="0"/>
              <a:t>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1A3C57-6A60-42A6-92A9-5BDA64A329DE}" type="slidenum">
              <a:rPr lang="en-US" smtClean="0"/>
              <a:t>‹#›</a:t>
            </a:fld>
            <a:endParaRPr lang="en-US"/>
          </a:p>
        </p:txBody>
      </p:sp>
    </p:spTree>
    <p:extLst>
      <p:ext uri="{BB962C8B-B14F-4D97-AF65-F5344CB8AC3E}">
        <p14:creationId xmlns:p14="http://schemas.microsoft.com/office/powerpoint/2010/main" val="362961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8953A-E690-46B8-B33B-673334B479D6}"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F8518-7DDD-4DC0-B523-5743A7999431}" type="slidenum">
              <a:rPr lang="en-US" smtClean="0"/>
              <a:pPr/>
              <a:t>‹#›</a:t>
            </a:fld>
            <a:endParaRPr lang="en-US"/>
          </a:p>
        </p:txBody>
      </p:sp>
    </p:spTree>
    <p:extLst>
      <p:ext uri="{BB962C8B-B14F-4D97-AF65-F5344CB8AC3E}">
        <p14:creationId xmlns:p14="http://schemas.microsoft.com/office/powerpoint/2010/main" val="229086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HERE BEFORE INSTITUTION</a:t>
            </a:r>
            <a:endParaRPr lang="en-US" dirty="0"/>
          </a:p>
        </p:txBody>
      </p:sp>
      <p:sp>
        <p:nvSpPr>
          <p:cNvPr id="4" name="Slide Number Placeholder 3"/>
          <p:cNvSpPr>
            <a:spLocks noGrp="1"/>
          </p:cNvSpPr>
          <p:nvPr>
            <p:ph type="sldNum" sz="quarter" idx="10"/>
          </p:nvPr>
        </p:nvSpPr>
        <p:spPr/>
        <p:txBody>
          <a:bodyPr/>
          <a:lstStyle/>
          <a:p>
            <a:fld id="{F54F8518-7DDD-4DC0-B523-5743A7999431}" type="slidenum">
              <a:rPr lang="en-US" smtClean="0"/>
              <a:pPr/>
              <a:t>14</a:t>
            </a:fld>
            <a:endParaRPr lang="en-US"/>
          </a:p>
        </p:txBody>
      </p:sp>
    </p:spTree>
    <p:extLst>
      <p:ext uri="{BB962C8B-B14F-4D97-AF65-F5344CB8AC3E}">
        <p14:creationId xmlns:p14="http://schemas.microsoft.com/office/powerpoint/2010/main" val="167137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“And so I say to you, you are Peter, and upon this rock I will build my church, and the gates of the netherworld shall not prevail against it. I will give you the keys to the kingdom of heaven. Whatever you bind on earth shall be bound in heaven; and whatever you loose on earth shall be loosed in heaven.” – Mt 16: 18-19</a:t>
            </a:r>
          </a:p>
          <a:p>
            <a:pPr marL="285750" marR="0" lvl="2"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Then Jesus approached and said to them, "All power in heaven and on earth has been given to me. Go, therefore, and make disciples of all nations, baptizing them in the name of the Father, and of the Son, and of the holy Spirit, teaching them to observe all that I have commanded you. And behold, I am with you always, until the end of the age."  - Mt. 28: 19-20</a:t>
            </a:r>
            <a:endParaRPr lang="en-US" sz="1800" b="1" i="1" dirty="0" smtClean="0"/>
          </a:p>
          <a:p>
            <a:endParaRPr lang="en-US" dirty="0"/>
          </a:p>
        </p:txBody>
      </p:sp>
      <p:sp>
        <p:nvSpPr>
          <p:cNvPr id="4" name="Slide Number Placeholder 3"/>
          <p:cNvSpPr>
            <a:spLocks noGrp="1"/>
          </p:cNvSpPr>
          <p:nvPr>
            <p:ph type="sldNum" sz="quarter" idx="10"/>
          </p:nvPr>
        </p:nvSpPr>
        <p:spPr/>
        <p:txBody>
          <a:bodyPr/>
          <a:lstStyle/>
          <a:p>
            <a:fld id="{F54F8518-7DDD-4DC0-B523-5743A7999431}" type="slidenum">
              <a:rPr lang="en-US" smtClean="0"/>
              <a:pPr/>
              <a:t>18</a:t>
            </a:fld>
            <a:endParaRPr lang="en-US"/>
          </a:p>
        </p:txBody>
      </p:sp>
    </p:spTree>
    <p:extLst>
      <p:ext uri="{BB962C8B-B14F-4D97-AF65-F5344CB8AC3E}">
        <p14:creationId xmlns:p14="http://schemas.microsoft.com/office/powerpoint/2010/main" val="41052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5867400" cy="6858000"/>
            <a:chOff x="0" y="0"/>
            <a:chExt cx="3696" cy="4320"/>
          </a:xfrm>
        </p:grpSpPr>
        <p:sp>
          <p:nvSpPr>
            <p:cNvPr id="1741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latin typeface="Times New Roman" pitchFamily="18" charset="0"/>
              </a:endParaRPr>
            </a:p>
          </p:txBody>
        </p:sp>
        <p:sp>
          <p:nvSpPr>
            <p:cNvPr id="1741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latin typeface="Times New Roman" pitchFamily="18" charset="0"/>
              </a:endParaRPr>
            </a:p>
          </p:txBody>
        </p:sp>
      </p:grpSp>
      <p:grpSp>
        <p:nvGrpSpPr>
          <p:cNvPr id="17413" name="Group 5"/>
          <p:cNvGrpSpPr>
            <a:grpSpLocks/>
          </p:cNvGrpSpPr>
          <p:nvPr/>
        </p:nvGrpSpPr>
        <p:grpSpPr bwMode="auto">
          <a:xfrm>
            <a:off x="3632200" y="4889500"/>
            <a:ext cx="4876800" cy="319088"/>
            <a:chOff x="2288" y="3080"/>
            <a:chExt cx="3072" cy="201"/>
          </a:xfrm>
        </p:grpSpPr>
        <p:sp>
          <p:nvSpPr>
            <p:cNvPr id="1741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741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741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7417" name="Rectangle 9"/>
          <p:cNvSpPr>
            <a:spLocks noGrp="1" noChangeArrowheads="1"/>
          </p:cNvSpPr>
          <p:nvPr>
            <p:ph type="dt" sz="quarter" idx="2"/>
          </p:nvPr>
        </p:nvSpPr>
        <p:spPr/>
        <p:txBody>
          <a:bodyPr/>
          <a:lstStyle>
            <a:lvl1pPr>
              <a:defRPr>
                <a:solidFill>
                  <a:schemeClr val="bg1"/>
                </a:solidFill>
              </a:defRPr>
            </a:lvl1pPr>
          </a:lstStyle>
          <a:p>
            <a:fld id="{5E4BA551-0684-49F6-9D52-87D5CAC433B1}" type="datetimeFigureOut">
              <a:rPr lang="en-US"/>
              <a:pPr/>
              <a:t>11/3/2014</a:t>
            </a:fld>
            <a:endParaRPr lang="en-US"/>
          </a:p>
        </p:txBody>
      </p:sp>
      <p:sp>
        <p:nvSpPr>
          <p:cNvPr id="17418" name="Rectangle 10"/>
          <p:cNvSpPr>
            <a:spLocks noGrp="1" noChangeArrowheads="1"/>
          </p:cNvSpPr>
          <p:nvPr>
            <p:ph type="ftr" sz="quarter" idx="3"/>
          </p:nvPr>
        </p:nvSpPr>
        <p:spPr/>
        <p:txBody>
          <a:bodyPr/>
          <a:lstStyle>
            <a:lvl1pPr algn="r">
              <a:defRPr/>
            </a:lvl1pPr>
          </a:lstStyle>
          <a:p>
            <a:endParaRPr lang="en-US"/>
          </a:p>
        </p:txBody>
      </p:sp>
      <p:sp>
        <p:nvSpPr>
          <p:cNvPr id="17419" name="Rectangle 11"/>
          <p:cNvSpPr>
            <a:spLocks noGrp="1" noChangeArrowheads="1"/>
          </p:cNvSpPr>
          <p:nvPr>
            <p:ph type="sldNum" sz="quarter" idx="4"/>
          </p:nvPr>
        </p:nvSpPr>
        <p:spPr>
          <a:xfrm>
            <a:off x="76200" y="6248400"/>
            <a:ext cx="587375" cy="488950"/>
          </a:xfrm>
        </p:spPr>
        <p:txBody>
          <a:bodyPr anchorCtr="0"/>
          <a:lstStyle>
            <a:lvl1pPr>
              <a:defRPr/>
            </a:lvl1pPr>
          </a:lstStyle>
          <a:p>
            <a:fld id="{285267D7-2C8C-4B81-8DAA-F42C02AD48E9}" type="slidenum">
              <a:rPr lang="en-US"/>
              <a:pPr/>
              <a:t>‹#›</a:t>
            </a:fld>
            <a:endParaRPr lang="en-US"/>
          </a:p>
        </p:txBody>
      </p:sp>
      <p:sp>
        <p:nvSpPr>
          <p:cNvPr id="1742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C5E598B-4FB1-492D-A581-70AA44F6F42F}" type="datetimeFigureOut">
              <a:rPr lang="en-US"/>
              <a:pPr/>
              <a:t>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47F5E3-A54C-42F9-A421-6BD883D082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6A7D0B-B9C5-4BC2-8B64-CD34F02EA753}" type="datetimeFigureOut">
              <a:rPr lang="en-US"/>
              <a:pPr/>
              <a:t>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C2AB8E-A50A-47B9-9667-8FAA926C0E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A87AC2D-3CAD-4D2D-9D5C-94EC7548B0D2}" type="datetimeFigureOut">
              <a:rPr lang="en-US"/>
              <a:pPr/>
              <a:t>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25334E-0EC2-4575-9705-85397E4043D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F0C5818-871E-4EEC-B6A5-45DA2486E9FF}" type="datetimeFigureOut">
              <a:rPr lang="en-US"/>
              <a:pPr/>
              <a:t>11/3/2014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B2C2A7-60E2-4819-87A3-23BB414B14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24E1F2A-F80C-4096-B850-6D37E0C92B29}" type="datetimeFigureOut">
              <a:rPr lang="en-US"/>
              <a:pPr/>
              <a:t>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E23054-1320-4F7E-B5F2-03E87CF58DD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0F80A0B-F7EC-474B-B647-68AAB13B076B}" type="datetimeFigureOut">
              <a:rPr lang="en-US"/>
              <a:pPr/>
              <a:t>11/3/2014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96E42F-5313-4E05-96E1-05F2649220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38D03C8-E481-412D-BFBD-5FD124A3021A}" type="datetimeFigureOut">
              <a:rPr lang="en-US"/>
              <a:pPr/>
              <a:t>11/3/2014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E204CD-B173-4EC3-94B5-6B904AF52D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216453-38FE-447C-9A99-55B68678658C}" type="datetimeFigureOut">
              <a:rPr lang="en-US"/>
              <a:pPr/>
              <a:t>11/3/2014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9FEFB6-1D4C-41AA-BE9C-9E014CC3D9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5F5C3D-87B1-4C0E-8E67-7CC47C5F884E}" type="datetimeFigureOut">
              <a:rPr lang="en-US"/>
              <a:pPr/>
              <a:t>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988339-3089-45D6-9881-27299D543F9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AC5FB19-562B-4731-92B3-C671D220BF3D}" type="datetimeFigureOut">
              <a:rPr lang="en-US"/>
              <a:pPr/>
              <a:t>11/3/2014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477B62-E1E7-4242-B3AA-A9EF608DE7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7620000" cy="6858000"/>
            <a:chOff x="0" y="0"/>
            <a:chExt cx="4800" cy="4320"/>
          </a:xfrm>
        </p:grpSpPr>
        <p:grpSp>
          <p:nvGrpSpPr>
            <p:cNvPr id="16387" name="Group 3"/>
            <p:cNvGrpSpPr>
              <a:grpSpLocks/>
            </p:cNvGrpSpPr>
            <p:nvPr userDrawn="1"/>
          </p:nvGrpSpPr>
          <p:grpSpPr bwMode="auto">
            <a:xfrm>
              <a:off x="0" y="0"/>
              <a:ext cx="2016" cy="4320"/>
              <a:chOff x="0" y="0"/>
              <a:chExt cx="2016" cy="4320"/>
            </a:xfrm>
          </p:grpSpPr>
          <p:sp>
            <p:nvSpPr>
              <p:cNvPr id="1638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638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6390" name="Group 6"/>
            <p:cNvGrpSpPr>
              <a:grpSpLocks/>
            </p:cNvGrpSpPr>
            <p:nvPr/>
          </p:nvGrpSpPr>
          <p:grpSpPr bwMode="auto">
            <a:xfrm>
              <a:off x="144" y="1248"/>
              <a:ext cx="4656" cy="201"/>
              <a:chOff x="144" y="1248"/>
              <a:chExt cx="4656" cy="201"/>
            </a:xfrm>
          </p:grpSpPr>
          <p:sp>
            <p:nvSpPr>
              <p:cNvPr id="1639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639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639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39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392104AB-1D16-493E-9863-DE3EC47CE212}" type="datetimeFigureOut">
              <a:rPr lang="en-US"/>
              <a:pPr/>
              <a:t>11/3/2014</a:t>
            </a:fld>
            <a:endParaRPr lang="en-US"/>
          </a:p>
        </p:txBody>
      </p:sp>
      <p:sp>
        <p:nvSpPr>
          <p:cNvPr id="1639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1639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E85D4E21-815F-40BD-B01A-B4E873673A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biblegateway.com/passage/?search=isaiah%2053&amp;version=NRSVCE" TargetMode="External"/><Relationship Id="rId2" Type="http://schemas.openxmlformats.org/officeDocument/2006/relationships/hyperlink" Target="https://www.biblegateway.com/passage/?search=john+13&amp;version=NRSVC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biblegateway.com/passage/?search=Isaiah%2053&amp;version=NRSVC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imgres?imgurl=http://eriktenedero.files.wordpress.com/2009/12/popejohnpaulii_468x484.jpg&amp;imgrefurl=http://eriktenedero.wordpress.com/page/10/?pages-lis&amp;h=484&amp;w=468&amp;sz=52&amp;tbnid=TlPNuXsEpJhddM:&amp;tbnh=228&amp;tbnw=221&amp;prev=/images?q=picture+of+pope+john+paul+ii...+awesome&amp;zoom=1&amp;q=picture+of+pope+john+paul+ii...+awesome&amp;usg=__CSp6w5h6tdIHuP-ADAz5Cn5Tkr0=&amp;sa=X&amp;ei=HI-GTPHQBaXonQf4kIBO&amp;ved=0CB4Q9QEwAA"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ctrTitle"/>
          </p:nvPr>
        </p:nvSpPr>
        <p:spPr/>
        <p:txBody>
          <a:bodyPr/>
          <a:lstStyle/>
          <a:p>
            <a:r>
              <a:rPr lang="en-US" dirty="0"/>
              <a:t>Introduction:  Church Models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871" y="2286000"/>
            <a:ext cx="1671845"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u="sng" dirty="0" smtClean="0"/>
              <a:t>HERALD Examples</a:t>
            </a:r>
            <a:endParaRPr lang="en-US" u="sng" dirty="0"/>
          </a:p>
        </p:txBody>
      </p:sp>
      <p:sp>
        <p:nvSpPr>
          <p:cNvPr id="26627" name="Rectangle 3"/>
          <p:cNvSpPr>
            <a:spLocks noGrp="1" noChangeArrowheads="1"/>
          </p:cNvSpPr>
          <p:nvPr>
            <p:ph type="body" idx="1"/>
          </p:nvPr>
        </p:nvSpPr>
        <p:spPr>
          <a:xfrm>
            <a:off x="838201" y="2362200"/>
            <a:ext cx="6078836" cy="3724275"/>
          </a:xfrm>
        </p:spPr>
        <p:txBody>
          <a:bodyPr/>
          <a:lstStyle/>
          <a:p>
            <a:pPr marL="533400" indent="-533400"/>
            <a:r>
              <a:rPr lang="en-US" dirty="0" smtClean="0"/>
              <a:t>Liturgy </a:t>
            </a:r>
            <a:r>
              <a:rPr lang="en-US" dirty="0"/>
              <a:t>of the W</a:t>
            </a:r>
            <a:r>
              <a:rPr lang="en-US" dirty="0" smtClean="0"/>
              <a:t>ord </a:t>
            </a:r>
            <a:r>
              <a:rPr lang="en-US" dirty="0"/>
              <a:t>at </a:t>
            </a:r>
            <a:r>
              <a:rPr lang="en-US" dirty="0" smtClean="0"/>
              <a:t>Mass </a:t>
            </a:r>
          </a:p>
          <a:p>
            <a:pPr marL="533400" indent="-533400"/>
            <a:r>
              <a:rPr lang="en-US" dirty="0"/>
              <a:t>C</a:t>
            </a:r>
            <a:r>
              <a:rPr lang="en-US" dirty="0" smtClean="0"/>
              <a:t>hurch </a:t>
            </a:r>
            <a:r>
              <a:rPr lang="en-US" dirty="0" smtClean="0"/>
              <a:t>publications </a:t>
            </a:r>
          </a:p>
          <a:p>
            <a:pPr marL="533400" indent="-533400"/>
            <a:r>
              <a:rPr lang="en-US" dirty="0" smtClean="0"/>
              <a:t>TV </a:t>
            </a:r>
            <a:r>
              <a:rPr lang="en-US" dirty="0" smtClean="0"/>
              <a:t>programs</a:t>
            </a:r>
            <a:endParaRPr lang="en-US" dirty="0" smtClean="0"/>
          </a:p>
          <a:p>
            <a:pPr marL="533400" indent="-533400"/>
            <a:r>
              <a:rPr lang="en-US" dirty="0"/>
              <a:t>R</a:t>
            </a:r>
            <a:r>
              <a:rPr lang="en-US" dirty="0" smtClean="0"/>
              <a:t>adio </a:t>
            </a:r>
            <a:r>
              <a:rPr lang="en-US" dirty="0" smtClean="0"/>
              <a:t>Programs</a:t>
            </a:r>
            <a:endParaRPr lang="en-US" dirty="0"/>
          </a:p>
          <a:p>
            <a:pPr marL="533400" indent="-533400"/>
            <a:r>
              <a:rPr lang="en-US" dirty="0" smtClean="0"/>
              <a:t>Missionaries</a:t>
            </a:r>
          </a:p>
          <a:p>
            <a:pPr marL="533400" indent="-533400"/>
            <a:r>
              <a:rPr lang="en-US" dirty="0"/>
              <a:t>L</a:t>
            </a:r>
            <a:r>
              <a:rPr lang="en-US" dirty="0" smtClean="0"/>
              <a:t>oving</a:t>
            </a:r>
            <a:r>
              <a:rPr lang="en-US" dirty="0"/>
              <a:t>, committed actions of </a:t>
            </a:r>
            <a:r>
              <a:rPr lang="en-US" dirty="0" smtClean="0"/>
              <a:t>Christians </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33" b="13024"/>
          <a:stretch/>
        </p:blipFill>
        <p:spPr bwMode="auto">
          <a:xfrm>
            <a:off x="6629400" y="152400"/>
            <a:ext cx="2228850" cy="175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11" b="5678"/>
          <a:stretch/>
        </p:blipFill>
        <p:spPr bwMode="auto">
          <a:xfrm>
            <a:off x="6917036" y="2362200"/>
            <a:ext cx="1941214" cy="206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420659"/>
            <a:ext cx="925151" cy="101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Documents and Settings\mnowak\Local Settings\Temporary Internet Files\Content.IE5\6GA0HGQE\MC90015493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0961" y="4847857"/>
            <a:ext cx="1832458" cy="1725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additive="base">
                                        <p:cTn id="47" dur="500" fill="hold"/>
                                        <p:tgtEl>
                                          <p:spTgt spid="1027"/>
                                        </p:tgtEl>
                                        <p:attrNameLst>
                                          <p:attrName>ppt_x</p:attrName>
                                        </p:attrNameLst>
                                      </p:cBhvr>
                                      <p:tavLst>
                                        <p:tav tm="0">
                                          <p:val>
                                            <p:strVal val="#ppt_x"/>
                                          </p:val>
                                        </p:tav>
                                        <p:tav tm="100000">
                                          <p:val>
                                            <p:strVal val="#ppt_x"/>
                                          </p:val>
                                        </p:tav>
                                      </p:tavLst>
                                    </p:anim>
                                    <p:anim calcmode="lin" valueType="num">
                                      <p:cBhvr additive="base">
                                        <p:cTn id="48" dur="500" fill="hold"/>
                                        <p:tgtEl>
                                          <p:spTgt spid="10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additive="base">
                                        <p:cTn id="51" dur="500" fill="hold"/>
                                        <p:tgtEl>
                                          <p:spTgt spid="1028"/>
                                        </p:tgtEl>
                                        <p:attrNameLst>
                                          <p:attrName>ppt_x</p:attrName>
                                        </p:attrNameLst>
                                      </p:cBhvr>
                                      <p:tavLst>
                                        <p:tav tm="0">
                                          <p:val>
                                            <p:strVal val="#ppt_x"/>
                                          </p:val>
                                        </p:tav>
                                        <p:tav tm="100000">
                                          <p:val>
                                            <p:strVal val="#ppt_x"/>
                                          </p:val>
                                        </p:tav>
                                      </p:tavLst>
                                    </p:anim>
                                    <p:anim calcmode="lin" valueType="num">
                                      <p:cBhvr additive="base">
                                        <p:cTn id="52" dur="500" fill="hold"/>
                                        <p:tgtEl>
                                          <p:spTgt spid="10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ppt_x"/>
                                          </p:val>
                                        </p:tav>
                                        <p:tav tm="100000">
                                          <p:val>
                                            <p:strVal val="#ppt_x"/>
                                          </p:val>
                                        </p:tav>
                                      </p:tavLst>
                                    </p:anim>
                                    <p:anim calcmode="lin" valueType="num">
                                      <p:cBhvr additive="base">
                                        <p:cTn id="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r>
              <a:rPr lang="en-US" u="sng"/>
              <a:t>SERVANT</a:t>
            </a:r>
            <a:r>
              <a:rPr lang="en-US"/>
              <a:t>: </a:t>
            </a:r>
          </a:p>
        </p:txBody>
      </p:sp>
      <p:sp>
        <p:nvSpPr>
          <p:cNvPr id="25604" name="Text Box 4"/>
          <p:cNvSpPr txBox="1">
            <a:spLocks noChangeArrowheads="1"/>
          </p:cNvSpPr>
          <p:nvPr/>
        </p:nvSpPr>
        <p:spPr bwMode="auto">
          <a:xfrm>
            <a:off x="931985" y="3755795"/>
            <a:ext cx="4554415" cy="1569660"/>
          </a:xfrm>
          <a:prstGeom prst="rect">
            <a:avLst/>
          </a:prstGeom>
          <a:noFill/>
          <a:ln w="9525">
            <a:noFill/>
            <a:miter lim="800000"/>
            <a:headEnd/>
            <a:tailEnd/>
          </a:ln>
          <a:effectLst/>
        </p:spPr>
        <p:txBody>
          <a:bodyPr wrap="square">
            <a:spAutoFit/>
          </a:bodyPr>
          <a:lstStyle/>
          <a:p>
            <a:pPr marL="342900" indent="-342900">
              <a:buFontTx/>
              <a:buChar char="•"/>
            </a:pPr>
            <a:r>
              <a:rPr lang="en-US" sz="2400" dirty="0" smtClean="0"/>
              <a:t>Jesus, </a:t>
            </a:r>
            <a:r>
              <a:rPr lang="en-US" sz="2400" dirty="0" smtClean="0"/>
              <a:t>the “</a:t>
            </a:r>
            <a:r>
              <a:rPr lang="en-US" sz="2400" dirty="0" smtClean="0"/>
              <a:t>Teacher </a:t>
            </a:r>
            <a:r>
              <a:rPr lang="en-US" sz="2400" dirty="0"/>
              <a:t>and </a:t>
            </a:r>
            <a:r>
              <a:rPr lang="en-US" sz="2400" dirty="0" smtClean="0"/>
              <a:t>Lord,” washes the feet of his disciples. </a:t>
            </a:r>
            <a:r>
              <a:rPr lang="en-US" sz="2400" dirty="0" smtClean="0"/>
              <a:t>(</a:t>
            </a:r>
            <a:r>
              <a:rPr lang="en-US" sz="2400" dirty="0" smtClean="0">
                <a:hlinkClick r:id="rId2"/>
              </a:rPr>
              <a:t>John 13: 1-17</a:t>
            </a:r>
            <a:r>
              <a:rPr lang="en-US" sz="2400" dirty="0" smtClean="0"/>
              <a:t>) </a:t>
            </a:r>
            <a:endParaRPr lang="en-US" sz="2400" dirty="0"/>
          </a:p>
          <a:p>
            <a:pPr marL="342900" indent="-342900" algn="ctr">
              <a:buFontTx/>
              <a:buChar char="•"/>
            </a:pPr>
            <a:endParaRPr lang="en-US" sz="2400" dirty="0"/>
          </a:p>
        </p:txBody>
      </p:sp>
      <p:sp>
        <p:nvSpPr>
          <p:cNvPr id="2" name="TextBox 1"/>
          <p:cNvSpPr txBox="1"/>
          <p:nvPr/>
        </p:nvSpPr>
        <p:spPr>
          <a:xfrm>
            <a:off x="838200" y="2363597"/>
            <a:ext cx="8229600" cy="430887"/>
          </a:xfrm>
          <a:prstGeom prst="rect">
            <a:avLst/>
          </a:prstGeom>
          <a:noFill/>
        </p:spPr>
        <p:txBody>
          <a:bodyPr wrap="square" rtlCol="0">
            <a:spAutoFit/>
          </a:bodyPr>
          <a:lstStyle/>
          <a:p>
            <a:r>
              <a:rPr lang="en-US" sz="2200" dirty="0" smtClean="0">
                <a:solidFill>
                  <a:schemeClr val="accent6">
                    <a:lumMod val="75000"/>
                  </a:schemeClr>
                </a:solidFill>
              </a:rPr>
              <a:t>One who gives of themselves by making </a:t>
            </a:r>
            <a:r>
              <a:rPr lang="en-US" sz="2200" dirty="0">
                <a:solidFill>
                  <a:schemeClr val="accent6">
                    <a:lumMod val="75000"/>
                  </a:schemeClr>
                </a:solidFill>
              </a:rPr>
              <a:t>sacrifices for </a:t>
            </a:r>
            <a:r>
              <a:rPr lang="en-US" sz="2200" dirty="0" smtClean="0">
                <a:solidFill>
                  <a:schemeClr val="accent6">
                    <a:lumMod val="75000"/>
                  </a:schemeClr>
                </a:solidFill>
              </a:rPr>
              <a:t>others</a:t>
            </a:r>
            <a:endParaRPr lang="en-US" sz="2200" dirty="0">
              <a:solidFill>
                <a:schemeClr val="accent6">
                  <a:lumMod val="75000"/>
                </a:schemeClr>
              </a:solidFill>
            </a:endParaRPr>
          </a:p>
        </p:txBody>
      </p:sp>
      <p:sp>
        <p:nvSpPr>
          <p:cNvPr id="3" name="TextBox 2"/>
          <p:cNvSpPr txBox="1"/>
          <p:nvPr/>
        </p:nvSpPr>
        <p:spPr>
          <a:xfrm>
            <a:off x="914400" y="2970965"/>
            <a:ext cx="8001000" cy="523220"/>
          </a:xfrm>
          <a:prstGeom prst="rect">
            <a:avLst/>
          </a:prstGeom>
          <a:noFill/>
        </p:spPr>
        <p:txBody>
          <a:bodyPr wrap="square" rtlCol="0">
            <a:spAutoFit/>
          </a:bodyPr>
          <a:lstStyle/>
          <a:p>
            <a:r>
              <a:rPr lang="en-US" sz="2800" b="1" u="sng" dirty="0" smtClean="0">
                <a:solidFill>
                  <a:schemeClr val="accent6">
                    <a:lumMod val="75000"/>
                  </a:schemeClr>
                </a:solidFill>
                <a:hlinkClick r:id="rId3"/>
              </a:rPr>
              <a:t>Who modeled </a:t>
            </a:r>
            <a:r>
              <a:rPr lang="en-US" sz="2800" b="1" u="sng" dirty="0" err="1" smtClean="0">
                <a:solidFill>
                  <a:schemeClr val="accent6">
                    <a:lumMod val="75000"/>
                  </a:schemeClr>
                </a:solidFill>
                <a:hlinkClick r:id="rId3"/>
              </a:rPr>
              <a:t>servanthood</a:t>
            </a:r>
            <a:r>
              <a:rPr lang="en-US" sz="2800" b="1" u="sng" dirty="0" smtClean="0">
                <a:solidFill>
                  <a:schemeClr val="accent6">
                    <a:lumMod val="75000"/>
                  </a:schemeClr>
                </a:solidFill>
                <a:hlinkClick r:id="rId3"/>
              </a:rPr>
              <a:t> </a:t>
            </a:r>
            <a:r>
              <a:rPr lang="en-US" sz="2800" b="1" u="sng" dirty="0" smtClean="0">
                <a:solidFill>
                  <a:schemeClr val="accent6">
                    <a:lumMod val="75000"/>
                  </a:schemeClr>
                </a:solidFill>
                <a:hlinkClick r:id="rId3"/>
              </a:rPr>
              <a:t>best?</a:t>
            </a:r>
            <a:r>
              <a:rPr lang="en-US" sz="2800" b="1" u="sng" dirty="0" smtClean="0">
                <a:solidFill>
                  <a:schemeClr val="accent6">
                    <a:lumMod val="75000"/>
                  </a:schemeClr>
                </a:solidFill>
              </a:rPr>
              <a:t> </a:t>
            </a:r>
            <a:r>
              <a:rPr lang="en-US" sz="2000" b="1" u="sng" dirty="0" smtClean="0">
                <a:solidFill>
                  <a:schemeClr val="accent6">
                    <a:lumMod val="75000"/>
                  </a:schemeClr>
                </a:solidFill>
                <a:hlinkClick r:id="rId4"/>
              </a:rPr>
              <a:t>(Hint: Isaiah 53)</a:t>
            </a:r>
            <a:endParaRPr lang="en-US" sz="2000" b="1" u="sng" dirty="0">
              <a:solidFill>
                <a:schemeClr val="accent6">
                  <a:lumMod val="75000"/>
                </a:schemeClr>
              </a:solidFill>
            </a:endParaRPr>
          </a:p>
        </p:txBody>
      </p:sp>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723"/>
          <a:stretch/>
        </p:blipFill>
        <p:spPr bwMode="auto">
          <a:xfrm>
            <a:off x="5638800" y="3584232"/>
            <a:ext cx="3429000" cy="32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 calcmode="lin" valueType="num">
                                      <p:cBhvr additive="base">
                                        <p:cTn id="9" dur="500" fill="hold"/>
                                        <p:tgtEl>
                                          <p:spTgt spid="6146"/>
                                        </p:tgtEl>
                                        <p:attrNameLst>
                                          <p:attrName>ppt_x</p:attrName>
                                        </p:attrNameLst>
                                      </p:cBhvr>
                                      <p:tavLst>
                                        <p:tav tm="0">
                                          <p:val>
                                            <p:strVal val="#ppt_x"/>
                                          </p:val>
                                        </p:tav>
                                        <p:tav tm="100000">
                                          <p:val>
                                            <p:strVal val="#ppt_x"/>
                                          </p:val>
                                        </p:tav>
                                      </p:tavLst>
                                    </p:anim>
                                    <p:anim calcmode="lin" valueType="num">
                                      <p:cBhvr additive="base">
                                        <p:cTn id="1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r>
              <a:rPr lang="en-US" u="sng"/>
              <a:t>SERVANT</a:t>
            </a:r>
            <a:r>
              <a:rPr lang="en-US"/>
              <a:t>:</a:t>
            </a:r>
          </a:p>
        </p:txBody>
      </p:sp>
      <p:sp>
        <p:nvSpPr>
          <p:cNvPr id="27651" name="Rectangle 3"/>
          <p:cNvSpPr>
            <a:spLocks noGrp="1" noChangeArrowheads="1"/>
          </p:cNvSpPr>
          <p:nvPr>
            <p:ph type="body" idx="1"/>
          </p:nvPr>
        </p:nvSpPr>
        <p:spPr>
          <a:xfrm>
            <a:off x="838200" y="2362201"/>
            <a:ext cx="7693025" cy="1066799"/>
          </a:xfrm>
        </p:spPr>
        <p:txBody>
          <a:bodyPr/>
          <a:lstStyle/>
          <a:p>
            <a:pPr marL="533400" indent="-533400">
              <a:lnSpc>
                <a:spcPct val="90000"/>
              </a:lnSpc>
            </a:pPr>
            <a:r>
              <a:rPr lang="en-US" b="1" i="1" dirty="0" smtClean="0">
                <a:solidFill>
                  <a:schemeClr val="accent6">
                    <a:lumMod val="75000"/>
                  </a:schemeClr>
                </a:solidFill>
              </a:rPr>
              <a:t>Who are we really serving when we serve with compassion?</a:t>
            </a:r>
          </a:p>
        </p:txBody>
      </p:sp>
      <p:sp>
        <p:nvSpPr>
          <p:cNvPr id="4" name="Rectangle 3"/>
          <p:cNvSpPr txBox="1">
            <a:spLocks noChangeArrowheads="1"/>
          </p:cNvSpPr>
          <p:nvPr/>
        </p:nvSpPr>
        <p:spPr bwMode="auto">
          <a:xfrm>
            <a:off x="1600200" y="5715000"/>
            <a:ext cx="7010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lgn="ctr">
              <a:buFont typeface="Wingdings" pitchFamily="2" charset="2"/>
              <a:buNone/>
            </a:pPr>
            <a:r>
              <a:rPr lang="en-US" sz="3200" b="1" dirty="0" smtClean="0">
                <a:solidFill>
                  <a:schemeClr val="accent6">
                    <a:lumMod val="75000"/>
                  </a:schemeClr>
                </a:solidFill>
              </a:rPr>
              <a:t>We are at the service of God &amp; therefore of all humankind.</a:t>
            </a:r>
            <a:endParaRPr lang="en-US" sz="3200" b="1" dirty="0">
              <a:solidFill>
                <a:schemeClr val="accent6">
                  <a:lumMod val="75000"/>
                </a:schemeClr>
              </a:solidFill>
            </a:endParaRPr>
          </a:p>
        </p:txBody>
      </p:sp>
      <p:sp>
        <p:nvSpPr>
          <p:cNvPr id="2" name="TextBox 1"/>
          <p:cNvSpPr txBox="1"/>
          <p:nvPr/>
        </p:nvSpPr>
        <p:spPr>
          <a:xfrm>
            <a:off x="1600200" y="3276600"/>
            <a:ext cx="7010400" cy="2086725"/>
          </a:xfrm>
          <a:prstGeom prst="rect">
            <a:avLst/>
          </a:prstGeom>
          <a:noFill/>
          <a:ln w="41275">
            <a:solidFill>
              <a:schemeClr val="tx1"/>
            </a:solidFill>
          </a:ln>
        </p:spPr>
        <p:txBody>
          <a:bodyPr wrap="square" rtlCol="0">
            <a:spAutoFit/>
          </a:bodyPr>
          <a:lstStyle/>
          <a:p>
            <a:pPr marL="398463" lvl="1" indent="1588" algn="just">
              <a:lnSpc>
                <a:spcPct val="90000"/>
              </a:lnSpc>
            </a:pPr>
            <a:r>
              <a:rPr lang="en-US" sz="2400" dirty="0"/>
              <a:t>“I was hungry and you gave me food, I was </a:t>
            </a:r>
            <a:r>
              <a:rPr lang="en-US" sz="2400" dirty="0" smtClean="0"/>
              <a:t>thirsty </a:t>
            </a:r>
            <a:r>
              <a:rPr lang="en-US" sz="2400" dirty="0"/>
              <a:t>and you gave me something to drink, I was a stranger and you welcomed me, I was naked and you gave me clothing, I was sick and you took care of me, I was in prison and you visited me” (</a:t>
            </a:r>
            <a:r>
              <a:rPr lang="en-US" sz="2400"/>
              <a:t>Mt </a:t>
            </a:r>
            <a:r>
              <a:rPr lang="en-US" sz="2400" smtClean="0"/>
              <a:t>25:35).</a:t>
            </a:r>
            <a:endParaRPr lang="en-US"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0"/>
            <a:ext cx="3429000" cy="242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384300"/>
          </a:xfrm>
        </p:spPr>
        <p:txBody>
          <a:bodyPr/>
          <a:lstStyle/>
          <a:p>
            <a:pPr algn="ctr" eaLnBrk="1" hangingPunct="1">
              <a:defRPr/>
            </a:pPr>
            <a:r>
              <a:rPr lang="en-US" dirty="0" smtClean="0"/>
              <a:t>The Church as Servant</a:t>
            </a:r>
          </a:p>
        </p:txBody>
      </p:sp>
      <p:sp>
        <p:nvSpPr>
          <p:cNvPr id="18435" name="Rectangle 3"/>
          <p:cNvSpPr>
            <a:spLocks noGrp="1" noChangeArrowheads="1"/>
          </p:cNvSpPr>
          <p:nvPr>
            <p:ph type="body" idx="1"/>
          </p:nvPr>
        </p:nvSpPr>
        <p:spPr>
          <a:xfrm>
            <a:off x="609600" y="2362200"/>
            <a:ext cx="8534400" cy="5257800"/>
          </a:xfrm>
        </p:spPr>
        <p:txBody>
          <a:bodyPr/>
          <a:lstStyle/>
          <a:p>
            <a:pPr eaLnBrk="1" hangingPunct="1">
              <a:defRPr/>
            </a:pPr>
            <a:r>
              <a:rPr lang="en-US" sz="3000" dirty="0" smtClean="0"/>
              <a:t>The </a:t>
            </a:r>
            <a:r>
              <a:rPr lang="en-US" sz="3000" b="1" u="sng" dirty="0" smtClean="0"/>
              <a:t>strength </a:t>
            </a:r>
            <a:r>
              <a:rPr lang="en-US" sz="3000" dirty="0" smtClean="0"/>
              <a:t>of this model is that the Church is filled with believers who authentically live their faith.  Believers work for a better world where all receive the things they </a:t>
            </a:r>
            <a:r>
              <a:rPr lang="en-US" sz="3000" dirty="0" smtClean="0"/>
              <a:t>need.</a:t>
            </a:r>
            <a:endParaRPr lang="en-US" sz="3000" dirty="0" smtClean="0"/>
          </a:p>
          <a:p>
            <a:pPr eaLnBrk="1" hangingPunct="1">
              <a:buFontTx/>
              <a:buNone/>
              <a:defRPr/>
            </a:pPr>
            <a:endParaRPr lang="en-US" sz="800" dirty="0" smtClean="0"/>
          </a:p>
          <a:p>
            <a:pPr eaLnBrk="1" hangingPunct="1">
              <a:defRPr/>
            </a:pPr>
            <a:r>
              <a:rPr lang="en-US" sz="3000" dirty="0" smtClean="0"/>
              <a:t>The </a:t>
            </a:r>
            <a:r>
              <a:rPr lang="en-US" sz="3000" b="1" u="sng" dirty="0" smtClean="0"/>
              <a:t>weakness</a:t>
            </a:r>
            <a:r>
              <a:rPr lang="en-US" sz="3000" dirty="0" smtClean="0"/>
              <a:t> is that there can be such an emphasis on action that a faith dimension is lost.  The community can simply be a collection of activists with no distinctive belief in God or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2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843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184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p:cTn id="15" dur="20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18435">
                                            <p:txEl>
                                              <p:pRg st="2" end="2"/>
                                            </p:txEl>
                                          </p:spTgt>
                                        </p:tgtEl>
                                        <p:attrNameLst>
                                          <p:attrName>style.rotation</p:attrName>
                                        </p:attrNameLst>
                                      </p:cBhvr>
                                      <p:tavLst>
                                        <p:tav tm="0">
                                          <p:val>
                                            <p:fltVal val="360"/>
                                          </p:val>
                                        </p:tav>
                                        <p:tav tm="100000">
                                          <p:val>
                                            <p:fltVal val="0"/>
                                          </p:val>
                                        </p:tav>
                                      </p:tavLst>
                                    </p:anim>
                                    <p:animEffect transition="in" filter="fade">
                                      <p:cBhvr>
                                        <p:cTn id="18"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r>
              <a:rPr lang="en-US" u="sng" dirty="0" smtClean="0"/>
              <a:t>SERVANT Examples</a:t>
            </a:r>
            <a:endParaRPr lang="en-US" u="sng" dirty="0"/>
          </a:p>
        </p:txBody>
      </p:sp>
      <p:sp>
        <p:nvSpPr>
          <p:cNvPr id="28675" name="Rectangle 3"/>
          <p:cNvSpPr>
            <a:spLocks noGrp="1" noChangeArrowheads="1"/>
          </p:cNvSpPr>
          <p:nvPr>
            <p:ph type="body" idx="1"/>
          </p:nvPr>
        </p:nvSpPr>
        <p:spPr>
          <a:xfrm>
            <a:off x="838200" y="2362200"/>
            <a:ext cx="7693025" cy="1524000"/>
          </a:xfrm>
        </p:spPr>
        <p:txBody>
          <a:bodyPr/>
          <a:lstStyle/>
          <a:p>
            <a:r>
              <a:rPr lang="en-US" dirty="0"/>
              <a:t>The Church is called to be a servant to the world, to offer herself out of love for God.  </a:t>
            </a:r>
          </a:p>
          <a:p>
            <a:r>
              <a:rPr lang="en-US" dirty="0" smtClean="0"/>
              <a:t>She has </a:t>
            </a:r>
            <a:r>
              <a:rPr lang="en-US" dirty="0"/>
              <a:t>created many service </a:t>
            </a:r>
            <a:r>
              <a:rPr lang="en-US" dirty="0" smtClean="0"/>
              <a:t>organizations:</a:t>
            </a:r>
          </a:p>
          <a:p>
            <a:pPr>
              <a:buFont typeface="Wingdings" pitchFamily="2" charset="2"/>
              <a:buNone/>
            </a:pPr>
            <a:endParaRPr lang="en-US" dirty="0"/>
          </a:p>
        </p:txBody>
      </p:sp>
      <p:sp>
        <p:nvSpPr>
          <p:cNvPr id="2" name="Rectangle 1"/>
          <p:cNvSpPr/>
          <p:nvPr/>
        </p:nvSpPr>
        <p:spPr>
          <a:xfrm>
            <a:off x="1066800" y="3886200"/>
            <a:ext cx="3657600" cy="1938992"/>
          </a:xfrm>
          <a:prstGeom prst="rect">
            <a:avLst/>
          </a:prstGeom>
        </p:spPr>
        <p:txBody>
          <a:bodyPr wrap="square">
            <a:spAutoFit/>
          </a:bodyPr>
          <a:lstStyle/>
          <a:p>
            <a:pPr marL="800100" lvl="1" indent="-342900">
              <a:buFont typeface="Arial" pitchFamily="34" charset="0"/>
              <a:buChar char="•"/>
            </a:pPr>
            <a:r>
              <a:rPr lang="en-US" sz="2400" dirty="0" smtClean="0"/>
              <a:t>Education </a:t>
            </a:r>
            <a:endParaRPr lang="en-US" sz="2400" dirty="0"/>
          </a:p>
          <a:p>
            <a:pPr marL="800100" lvl="1" indent="-342900">
              <a:buFont typeface="Arial" pitchFamily="34" charset="0"/>
              <a:buChar char="•"/>
            </a:pPr>
            <a:r>
              <a:rPr lang="en-US" sz="2400" dirty="0" smtClean="0"/>
              <a:t>Hospitals &amp; clinics </a:t>
            </a:r>
            <a:endParaRPr lang="en-US" sz="2400" dirty="0"/>
          </a:p>
          <a:p>
            <a:pPr marL="800100" lvl="1" indent="-342900">
              <a:buFont typeface="Arial" pitchFamily="34" charset="0"/>
              <a:buChar char="•"/>
            </a:pPr>
            <a:r>
              <a:rPr lang="en-US" sz="2400" dirty="0"/>
              <a:t>O</a:t>
            </a:r>
            <a:r>
              <a:rPr lang="en-US" sz="2400" dirty="0" smtClean="0"/>
              <a:t>rphanages </a:t>
            </a:r>
            <a:endParaRPr lang="en-US" sz="2400" dirty="0"/>
          </a:p>
          <a:p>
            <a:pPr marL="800100" lvl="1" indent="-342900">
              <a:buFont typeface="Arial" pitchFamily="34" charset="0"/>
              <a:buChar char="•"/>
            </a:pPr>
            <a:r>
              <a:rPr lang="en-US" sz="2400" dirty="0"/>
              <a:t>S</a:t>
            </a:r>
            <a:r>
              <a:rPr lang="en-US" sz="2400" dirty="0" smtClean="0"/>
              <a:t>oup kitchens </a:t>
            </a:r>
            <a:endParaRPr lang="en-US" sz="2400" dirty="0"/>
          </a:p>
          <a:p>
            <a:pPr marL="800100" lvl="1" indent="-342900">
              <a:buFont typeface="Arial" pitchFamily="34" charset="0"/>
              <a:buChar char="•"/>
            </a:pPr>
            <a:r>
              <a:rPr lang="en-US" sz="2400" dirty="0"/>
              <a:t>R</a:t>
            </a:r>
            <a:r>
              <a:rPr lang="en-US" sz="2400" dirty="0" smtClean="0"/>
              <a:t>etirement homes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314" y="4038600"/>
            <a:ext cx="1552575" cy="101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276160"/>
            <a:ext cx="2009775" cy="126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t>
            </a:r>
            <a:endParaRPr lang="en-US" dirty="0"/>
          </a:p>
        </p:txBody>
      </p:sp>
      <p:sp>
        <p:nvSpPr>
          <p:cNvPr id="4" name="Text Box 6"/>
          <p:cNvSpPr txBox="1">
            <a:spLocks noGrp="1" noChangeArrowheads="1"/>
          </p:cNvSpPr>
          <p:nvPr>
            <p:ph idx="1"/>
          </p:nvPr>
        </p:nvSpPr>
        <p:spPr bwMode="auto">
          <a:xfrm>
            <a:off x="733332" y="2286000"/>
            <a:ext cx="6001150" cy="1877437"/>
          </a:xfrm>
          <a:prstGeom prst="rect">
            <a:avLst/>
          </a:prstGeom>
          <a:noFill/>
          <a:ln w="9525">
            <a:solidFill>
              <a:schemeClr val="accent2">
                <a:lumMod val="75000"/>
              </a:schemeClr>
            </a:solidFill>
            <a:miter lim="800000"/>
            <a:headEnd/>
            <a:tailEnd/>
          </a:ln>
          <a:effectLst/>
        </p:spPr>
        <p:txBody>
          <a:bodyPr wrap="square">
            <a:spAutoFit/>
          </a:bodyPr>
          <a:lstStyle/>
          <a:p>
            <a:pPr>
              <a:spcBef>
                <a:spcPct val="50000"/>
              </a:spcBef>
            </a:pPr>
            <a:r>
              <a:rPr lang="en-US" dirty="0" smtClean="0"/>
              <a:t>Perhaps the most </a:t>
            </a:r>
            <a:r>
              <a:rPr lang="en-US" dirty="0"/>
              <a:t>familiar model of the </a:t>
            </a:r>
            <a:r>
              <a:rPr lang="en-US" dirty="0" smtClean="0"/>
              <a:t>Church </a:t>
            </a:r>
            <a:r>
              <a:rPr lang="en-US" dirty="0"/>
              <a:t>to </a:t>
            </a:r>
            <a:r>
              <a:rPr lang="en-US" dirty="0" smtClean="0"/>
              <a:t>us:  WHY?</a:t>
            </a:r>
          </a:p>
          <a:p>
            <a:pPr marL="457200" lvl="1" indent="0">
              <a:spcBef>
                <a:spcPct val="50000"/>
              </a:spcBef>
              <a:buNone/>
            </a:pPr>
            <a:r>
              <a:rPr lang="en-US" dirty="0" smtClean="0"/>
              <a:t>We connect with the visible hierarchy:  </a:t>
            </a:r>
            <a:r>
              <a:rPr lang="en-US" b="1" i="1" dirty="0" smtClean="0">
                <a:solidFill>
                  <a:schemeClr val="accent2">
                    <a:lumMod val="75000"/>
                  </a:schemeClr>
                </a:solidFill>
              </a:rPr>
              <a:t>the </a:t>
            </a:r>
            <a:r>
              <a:rPr lang="en-US" b="1" i="1" dirty="0">
                <a:solidFill>
                  <a:schemeClr val="accent2">
                    <a:lumMod val="75000"/>
                  </a:schemeClr>
                </a:solidFill>
              </a:rPr>
              <a:t>pope, bishops, and </a:t>
            </a:r>
            <a:r>
              <a:rPr lang="en-US" b="1" i="1" dirty="0" smtClean="0">
                <a:solidFill>
                  <a:schemeClr val="accent2">
                    <a:lumMod val="75000"/>
                  </a:schemeClr>
                </a:solidFill>
              </a:rPr>
              <a:t>priests </a:t>
            </a:r>
            <a:endParaRPr lang="en-US" dirty="0"/>
          </a:p>
        </p:txBody>
      </p:sp>
      <p:sp>
        <p:nvSpPr>
          <p:cNvPr id="5" name="AutoShape 2" descr="data:image/jpg;base64,/9j/4AAQSkZJRgABAQAAAQABAAD/2wBDAAkGBwgHBgkIBwgKCgkLDRYPDQwMDRsUFRAWIB0iIiAdHx8kKDQsJCYxJx8fLT0tMTU3Ojo6Iys/RD84QzQ5Ojf/2wBDAQoKCg0MDRoPDxo3JR8lNzc3Nzc3Nzc3Nzc3Nzc3Nzc3Nzc3Nzc3Nzc3Nzc3Nzc3Nzc3Nzc3Nzc3Nzc3Nzc3Nzf/wAARCADEAL0DASIAAhEBAxEB/8QAHAAAAgIDAQEAAAAAAAAAAAAABAUDBgACBwEI/8QAPRAAAgEDAwIEAwUGBQQDAQAAAQIDAAQRBRIhMUEGE1FhInGBBxQykaFCUrHB0fAVIyQz4RaCsvElQ2Ki/8QAGgEAAwEBAQEAAAAAAAAAAAAAAAECBAMFBv/EACYRAAICAgICAgICAwAAAAAAAAABAhEDMRIhBCIyQRNRBRRCYXH/2gAMAwEAAhEDEQA/AObBq9PSlZ1TgcdK9Gq57UNFJoOavKAOpc9BWDUvaigsPw3Y15g5NBf4l7Vi6lz+GgQftK9Qa3tbe4vLmO2tIJJppDtSONcsx9hWuiW97r2ow6fYRb55TxngKO7E9gB3r6K8H+ELLwvpuYUDXrjEt04+OT5fur6AfXJrnknxQRRz7Qvsswiz+Jr42+7kWdthpP8AuboD8s/OnOqeBvDd5bLBZ281hIgws6SGQsfV1PUfLBqzSo6OBKrKcdx19xULcAcHj1rwMn8lm5+vRujgjRxbxH4b1Hw9OovEDwSZ8q5j5jkx29j/APk4NJgRwcgZrvN9DDe2clndrFLbz/C8cmcN2ByOQR6jkfpXDfG2g3vhbWpbOXc0BJMMrD8S+h9xkfPOehr1vD8n+xG67M2WHBkGQT1rCVHOR+dJPvEvqa8M8nqfzrdRxsc70DckfnWjSx56j86T+ZIe9eb5D3pUPkNHljz+KsSaMdxSr4zzmsG71o4hyGTzJms89MUt+InrW2G9adCsMaVDWjTKT0oXaT3rNh9aKDkEGZcdK886oRET3rfyzRQcmQbKzYan21m2mIh8uvREKm2n0rZVoAh8oURY2U17dR21sm6WQ4AzjHfJ9gAST2ArNlXn7MtHN3dNOFBkkkWCEkdDwSfpx9FPrUTlxVl4485Uzqn2X+E7XRbETrEpdsBpWXDSsOufRR0A9Rmr3crmAggEZHXNa20MdvBHDCCI41CqCc8D+dSTLviK89RyDjvXGUbiym7lZXrSO7cDaoETdpeh+QI/hW81taxzY/3JB1jV8AH+NNbtF3QxE7Y3b4viwW44GaDaCEyeSBKlsJcfC2Nr+3cV5y8KKVPs6/kexRcXjqDGkUcKFlB2rkkZHegPtd8NJrvh2SeJB94tvjBx2H94+Rz2p5qlhi0lm8wma3YElhxIMjrjv7j0p5cRJNG8MqhkdSjA9CDwf41p8XFLEpJu/wBEZZKWj422YOCCD6GvDH7U/wDFmmNpfiS/tG6Rytt+RpTsr0EZwcR14UxRWzFamOgAbZXvl0QErcR8UwBAnPStxHU4j56VKIsikAGI+elbGM8ccHiivL5rdYN0ignA/h60ACInGf09a3MeO1Ob28sr6Py7WxtLfyfhSS1DkSZ67i5yePQDmgxFjjinoBf5XtWbMGjPLrRk9qABwma9EdErHntWrkKOlAEZQY5rsP2NWe5bd8ALHFLMfmz7R+gNcZkuQGrvn2Nwj/p9bncCXhjXb6DzJDXPJ2qOkJVZ0hDXs+TCwXJPHT5io4qkmx5LZzxjoM965y0wWwAaha3MZim2q2OkgyM/Oo/u1xwFjRn28SbuPzx196B3WsROR5zk5w3wqv8AOoZriZmBV/LwNoCjCgfL+zXj/wB7j1kNSxX8RjqLWsGlS27SIszgEhnLEtkd+tN5MVSJWVmHGxsqcMevPr/Zq6TH4TW7xM7zpyaqjjmhwOAfbHZiHxnI6gYmiWTP05qj+XXSftoUDxBZtj8Vv/SufYHpXoR0Z5bIRHmtfLNFDGOleYpiTBTFz0qQR8DipDUikYoCwdY+RxUoSvSWB6AUVYS2azM1/FPLGB8KQMFLn5nt1ooALbzUyptjlfaCBGRlmwB9f4e+KaQ6pp4nIPh6HyioCbpnZyx7n4sY9hz8qgbxB5M4hGiQwsxDMIHcBueBySQMZ496YAMMYEaqBgDsO1SiL2FMfP0SfGVvrGVz1IEsYJPtgqPqajNo+91tbm3uUVivmRyLg4PvQJiQgnsa1MZPY0wWNh3GaZ+HtHOsTSBphBbQjdLISNyjnlV/a6Ua7ZSTk6RXlj4oe8jITODT2/tPuty8SuJEHKSAY3qeQR9MGnvjDT9Mj8MR/dLZIrq32B5BnLgjBzk88/lUuaVf7OkcUnb/AEcvJyxNdj+x/wARvZaSYAiyDeYSGYgIRl1P1BcfSuPujA8irP4Cu5LfU2tQcC6UCMnoJVO5M/M5X/uNRlTcHx2KFKXZ3yfxJeQxlmESDuETP9itLPxHLdTWyvO5EjoSq4GBjPP8/lVX26lqDR/cFYwuoKvIeg7A/r+WO9O9I0e4tJDJcXVmSwydzAEn6ZwPpz3rwJSnLcma6HdxE0czhlYDJxx2zQ8nSmSug3EXybGJOzyy69c96hkWxZ8uxxjOI1IGfr0rLk8e3aZ1jkehNev5cDOFBK8gH1HQmj4/FDRBV1KLEZ/++E5AHqy9R86C1i+iW1lht1gj3jHXc55A7/0qtQX8Npdzx3HmBYk+ESAjKj+8Vp8WWTC6gyclSXaEn2rzw3viiM28qyRx20Y3KQQSeeoqniAetH3DveXTzv1c5x6e1aGHjgV9HFOlZ5s+5dC5kwcVKkWVGaMFqDyRWeVjiqokE8oZr0RL6USY+a2WPjpToARok9K9WFfQ0T5We1TCHpxRQAaoFYFRkjkVLqUKnUw5k84vGJd2zaBkd/U5/hW7RDcKdeI7O80K900RwwTuyeYWeLPlq2MKSRhhnJHHH1oY0aTwpoukrHsT/Eb6Pc0gfm3gbouOzMOSf3cDvVXk0yCVixhHP0p7NLNeXMl1cEedIckryM/WvRAvpToTYB5QZenBovToLX7nKZZ5kuvNGyIL8LoAMgnt1NaKmFxjNTafEguYpDImI5PjjbIyh4J9/cVGVevR28eSU1YfPoF7f2NubeNZJ4MxAHCmVOxFG+INGDaJeZRBLCqsTt5OCM5pvIoMMd5aFXh8varJnDKDwcfKodSuy+k3MUx3MyMCw7j0rLGVtJm6UUlJnLX0/JPw962gtZIJY5IxtdDuUjsRyD+YzT0RBuStSQW0bzRq4+Ek5A4zgZxWx0lbPNjbkki0293bSpFcFNxuk81UX4th/aXBPrnHzp3Z6tZ23DWVw/7o3rGKT6THBbPtSFUYrghTuI9hnnHzouQCODfcZCjOcDPHyryp+Pik+R6kYTXrIsK+IVOFj023Un9+Zn/kKCm8Q3BkZP8ADrPj9pZXU/wNVuPxHpUUhjR34OOSDR8V/YMPPOVyM5PH603hx18UWoRJ7zWkKgXdmDAeGKPv2++Kq/iK6DHy4XDIRmM5zhTzjPp0NOZgs4a6gZSgGThs/pVau0zNI23byRsx+H2qsHhQ/JzSM/k5OMeKAoo8VtsNEIte7QDXqHmkAXjpWuznpRYTitCnPSgAdo+c1usfFEFKwJQMHEfNS+XgVuExU4TOM0UIESANKA7BFHJY5wKtXi6C3SwgWG/ubq4DCR0lAzGpXAHHYHt8uvJqsXx8ixu592CkR2jGSxPGB+tOLpRfafpV95QLXOkrIX2AsGichhk84ww596T2WtCeJB2qcR1kMeKJCVZAtEfFDNGzCREJVnGzK9eaZFQBz0pn4f0t1tL7XrlMWljGSgx+OXoMfLIJ+lTKioJ2eeEdZUwDTr9fLeBTGc8cg9Kj8QDyZTBFJuUjNVe6aWXUXuEBV3bcfc5zVq1Cxk/wmC/KsQHaGRx03YBH55I+lZoQ9zZkyPhQlVK3gSRp4vKQuxbhVBJJz0xVk8K+HrbWILue8vHto4WVVKRbi7HJwPXGBwPUVaJPDN1baTHa6BB90nuG2T31yw85YyOSAPw56ADp3xXaclVGWEG3YhWAW7uyg72UclcEY4+des8NwhhuVEiMMFW6U01XwxF4ftbYWjtLEEEbu5yQ3/OTVcuopGJ8vr2BrBJUezjmp9gV74dsGl+IxopPRUCk+3HWvfEugxS2Fla2xaHGQCDjd9ajSRYIzK93F97B4L/hX2Ge1QS6rc3sb+dNCjRYMQDcq3rQhtQNtJ0iXR4pLiW5cosRGxsMQSPXpUG0lOeTnJzUh1C5ubcxzIUPAIqRU/y62YF62eX5bXOl9A8ajivHX4sGiEQZGBXjJ8VdzKeKvwjFeGMGp1T4axlI6UwIGTpXoSpytYFoAg21NsJ49u1YUpjZKkVnPeMu94x/l56bsenr7VM5cVZcIOcqEmutBbmK1jZZZHdN6OAAOucc8/1xRdq2oWk0kv3SRbV4ZIAZwwHxkHCL2UYGOxrbTdNv7CW4vrtrKK7kfdHJK+9o1x0OBhc5PvWNPqV1LLJf3EJGcCOIHB98nr8qzQyuUqNmTAoxtHkSfP61LtNZGMnPFS7a2GACWJ5JFjjXLsQAPc11C+srXTfDMOlugMLARvz+LIO4/U5qk+FLVbjV4pJf9q2BmkJ6AL0//oirb4q1BoNL0++4CtcRncegG1jU7ZaOfaf4Ovn1CWG8by7S2kKC5I/3hwQVHU8EfI59K6ZoFtaiwa1kgjltlkA8uRAwOB1I6Upn1Lz4/vaSNOkkalAi8EEdfSm2hRyR21tFL/vTPK7YPT4Tx+tLgoxdFuTZY7bTrSyhMVnbRW6Ek4iULgnqeO9Vuw8P3enavFdPqLXsUcMkKm6UtMqk5AD59c5JGeFA4FO7G+kbi4/C34JAP0NFSLv9h61nGK9RhW5t3hk/A/UHp8xXNtbtZtNmC3G4xsdokXjd8/eupyQs671HI6j0pBrNtHcxGKeISIR1I71MoqXR2x5HFlBmihnh8sOqjtuGQPnQ1tpqRMyBo5mfAVYYsEt2AA60zvPCrlj90uXRf3W5x7ZplpuhHTdJu5bY7NQETbJw5J6HjHTrxXOON32aZeTHj0gafwDrj2yzxvbzOw3PEr4YE9ueCaRzwT2rPDdRPFKhw6OuCDXWfCviTTNdsY5bK6iaQjbJF+FkfHKlfamGpaTp+rRgX9uk+B8L8hgPYitMZcejz5eztnEU/Ea3YfEKs/iTwdJpatd6e5ubQE7+7xfPHUe9VocsK7JpnJqj0LkV5t5qUKMV5s5pgaOPh9PesVeKkcYAraGGS4cJBG8rnoqKWJ+go0MhwePfp70QVklit7YAGN3ZyCwXI4zyatPhrwZJdbbvVV8q36iDo7/P0H6/KoPFNrBpWqOZvLjgcAQAISApxkADnjnp/GuOV8lSO2BqMrZWtYjiVWjOneYCMBTckj6fFQtgu2Iwqscag58peSD2O480p1nRbqPUGWxubqYxuQ8B5wnQMW3EDkgY4ODn1NPbC0a3tB5pBlfBY7s4HYZrliwtTtnbLnUoUiaIYORzW5FYmM5rY7fWtiMVDL7PbqN7TUnA3PuhXI9CxJFE/aFBqOoeBfL0xTJNBNgqi5dkGQQPeqr9lU7CHVIWOH3wOAfTcwNXmbzI7i6SIkgSCVEz1bBBH1wP7Nc8fujrJcHTKn9lK6rBok7X8oWzik2xQvHh1fkkAnt3I9f06BpUpkvNMyeXjkbr+8SP5VUNT14PGUIbcp29e/8AWrHp8yprFtAOPukEcbc/tYyR+ZqmqVCu+yw208cV41tIoG8kxn+/nTJsnr1pHrcTpcxzRsFw3fpj0pxBKJoVkHGe1ZxmIfLfI5B61FeWm470Aw34l7fOp1GCQecGpQeMUAVS5t9jsrfCR37Ghbic2dvI+Qdo7jv2q03tssi5IBI74pDqGmLePHC+9IScuVPOewHp/wCvWkWmUbwTPLrmuvbLAYNLlR3kkhj8p3PRlJXpnPbnHXrXX4IY7eCOCBAkUaBEUdFUDAH5Ui0XQtP0cN9xgEZbJOPU9T9afxtuXNMlkM7eRNuK5R+HGKpfinwTNNIbrQFTLnLwMwUL7qT/AA/9VeLpRJAVbJz6da0spg0YR8grwcjk07FRxu60bxBp4LXOlXAQdXQBx+ak0Cbpj9OD7V2fULi5tiPLBKluo7Ckd/ZaRqkmdStAJCcedF8Dj544P1pxm1sJRvRQdDsbzXb42llsDKpZnckKo966V4R0VtDtZFnmjluZZMu0YOFXHA5wa28PeGLPw7cXE9nPLKLgKoEmDtUZ7jrz7U3uRjeR1K54HWiU2xJUeC5AmkQsCc54NVjxxpNvqmlTm6LjylMiMhAIPpz/AAptDsFyVXaMjJx1PzpL9od7JZ+G5/L4leRI1HuT/wAVUbSBnNrHwzLpGmW+rMm77yzIoI5hAYgKT3zgnPtipFnkIA5Arq2naVGNDh025UOiQLG+QBk46/n/AAFc71S0Ok38tpcKAyHKn95TyG+tdF0Q7sXZfrzUfnHuTR33mMAjjHyoZnUk4A60ckTRB9mwD6jfrgn/ACEztPTDVfNWf7rqfmOwCtgMT0/vNUj7NbbydWvRIxBMK4Hyeug+K7Tz7SWTo2znIrlhbgjTlkskrFj28b3iNPDFL5bg73HxYBz1/SodHvPO1K6nYktLPuz6c1W/8TuTCIpNxIGMhuT86b+HI2kiaUAriUV1lkUn0jko0jperoXt2OASRxx3rXRZS0AR2GVou4XNsCcnCj86W2ETQ3ByQEb15NcChsG/zGHvUymgxIFmfd04P6VPGR2bOaTAlYAg0IUAyDg460WRyMdqEdx5rcDdjJGf5UgFOq65ZaRLbi+mijjkDGR2lUGFQD8RU8lSRjI7kU5gcKcA/CeaWatpNnqiotym2QYKToql0wQSASDwcDI6EUaPhwEAVRwABgAUwC5PiiI9RQFncFpcOqqQcHaaOJJj4xntmlYnTz2UoqyKc5A60IBuTvjycYPWkGowLHexADarvjj3piNSiTMRxvXqCaGvnW5EcsRy8bZwo6g/OnQJhVsxa065aNiv5Hitw4leMAj4gf4UPpEbJFKrna245BOTmoIZdur/AHcfssCvy60q7AXWV+JrnaT8UZ2Nx7Up8Xn79qmgWBGRLd+c49VQZ/kajsmKazqiZ/Dd4/Vv61JD/rPHyYOVsNPyfZnP9DXWOhMtsTZUPySetV37R9HN/pA1K2X/AD7MfGAPxRnr+XX86sqSBVwy/D2Irw3C8gruQjDKe4706bFs4LHKzn8Rx25qY5/erXVLOXSdUns7gAPG3GzkMp5BB9MUIblCeGqOSG8ckWLwFcpN4juAnH+nDcAfvr/WupajEk1qwOSSh5xXLPB+hXmg+KGa9U7HhZFde53KefyrrU20wjHI280K67KnSl0civ1jtppEnjwhYjd6VY/DCIunRlWODKeQM5pR4ptws9yp9yB6U58KLs0G1VASzZYk9Tz2qYP2CWjpS4ezUdPh7/KhEtwZz5bDIwTuXPWiLJi9mmSeFrQER3Gc/iUj8v8A3R9iBpX/ANY+OneiY2wBSoT7ryXP71MVY4FMQej7hUF5GDslVRuQ4Ld8Hg/1+leRMQwzU7qHQr+9xUtDFGs6jBpOnTajcrJ5NuN8nljJx3wO9V3RvtH8N63fw2NrNcJdTtsjE0BUFueM5x2/WrHf2ianptzZSDK3EbIc9BkY/wCa+XLaWbRtYjkGVns58/Jkbn9RQDdH1jG+Yj35pLdMY9WbAA3AUysp47qNJoTmOZFlTH7rDI/jSfWH8vUoz+8v86EAFrY/+TLr1KKdwyOnaoZbtoraQyOWAQ5JY8DFH3c0J2GdmPwYU4/vmqzrl0i2kgj3HeO59qttJAi8eFEA0C0YoctCh5OT0zUC7ZfE0Ui/D2I9cDrTDSFWDRrQLwPKUc/LFbw2ojuYnwN+SSfQVAFI3FNd1RUHD6gVyR6Bf5tUfhe9Vta1698tmElwIkIAxtXPf8q8WVfPu7xiMLc3EwA7gEgf+Ipd4FuJZUMGETzWkuDIeSckDH6V1xNLYNWXPU/ENlp9n5uoMbeM9Mt+L5Y61zPxJ9od9c7rfRI2gi6GY8uw9s9Pn1qz+KfC7aoFlLszL2LVVjo1pbxESL060ZJNdIrFj5dlJlvpXZmmZnkJySxyTUaXErDNO9Sis0kIVVAxx60CIQANuMVkn0bIQ5vZ9Ca1FBLAHUAZPB9AaIt+LUBhnA4agrtfKsl8xuRjtmi7VNtqCG3Ajgnj9K1swFF8XRBLskj8S80XoahdGshwDjj2rzxrEVMb4JycZxxUmmLt0e0yM7QK5R6mVLRe9MYtbhWH7I6dDWXmVcEEjHUbf51DohBhGODjoKMlOxyozg9eM03slCAxOk+9hnd8X0plGc4IrWaNUfaOucDPesQFO9MAjd8QwaIjkyCpoJeoNTxZGTSYCvX7+XS9Ovrq2tZLiSJSyxoM9e59uf0r5m1+4e71e7upAu+eQyNtGBluTj9a+qJSq3ALE8r/AA/4NcS+23SILXUbPUrS2WKKZWjkMa4BcHIz7kGpSfItyXCq7LT9kPiW41WwGmXABNlCojkUfsA7cN785H1qy+JWC3VuwB5BGRVQ+wnjRNTLRAf6kAPjk/AOPp1+tW/xLy0PJXqP0qopoUmnQturgRRJK67yFwuD39zVcvHe6bBxzwAO1NnnjRJUdd4I+EehqKxtw0m7Z05z6GlJWCRcdDu5FjWCWISIFBUhhuXj0OMipNa1pLS2c22Xm27QSvCj1pbCzyRKB+HHelmtOzIYI2/F0XPqQKquhfYk1dzYeF5SSNxhVRzyS/J+vNQaCr2XlLn8MIUAdumfzrfxMpuFsLAfhub0YGc/AuBR2jwm61ARx5baMsCvbtSa6RcGk+y82KedZAsOdtcr8XLNHqckC8ITxXZrC2MdsqY7VU/GHhv72fPjX4x7VcvZUKMqkcwl8MtJCZGJyRupNKgtn8uTgir9PIYLZo5RhlGKqVxDDPcOz4Ppk1w/6apxVJwOs+J7wR3MMIBIZgD+dOrRsQjAwMccfOkOveTqFzaP+FvMQhc8gnBwRT23lDRKmOccHGBiu72ZGqRXvGsRbTWIHQgk1DZhU0C0PQlAeBTTxQhfSZhwSV4pZZbj4es8EE+WByO9QvkD0WXQZQ8RC4wAMkdqclttV7w/kqjKR05I7mrDtEvLMOOw705bJQHeKDIrYGMVEAOg4o28RfLRmXo1CnbjKjFJDNc4xREbbRg85qFevNSYKjNMRDesBJBgfiYr8uP/AFS3WNMstWtDa6hbpPCf2GHHzphdkNCHPVXVs+wPP6VE5GypY0A6Jp1lounxWNhCIrePoo7n1Pqfeg/ETcQv2JOfypkp5FKfEpAtYznBDYB+lNdDEBO+TI9eMUzt4jHF8QyT0FBWEJkcKRwecimjqSFXnA4zQv2AVajdbg7tpU4K+1Kbgh7oHgHzC24npgf1xTKDdHEc4I5AxSnDNMyFeGCqM9SWP/AqnoS2LJ4vvPiezj35FnaGQkcfE3T+IqyeCoQmrSM+SpgO0n5iq9orx3Wt63e7iFR1hjwOCFzkf+NWPwkxOoy8klYMbienIptaBbLxFIvABqG72yIQagh3Akk16X3Sbe1KKpiZR/EmmZnEmAF9MUkl0S3YghRnvxXQfEdsrWbEdQOtUFrlQx+NvpUZN2a8CTj2PrSziWZCC5IkyMnPerDYu5t9hYlcng1lZXaWzJ9A+rgGwcH0NIbHP/TtoMn8B/8AI1lZXOPyK+hv4YdlUYPVatMZyAT6VlZTnshGsxzDz6/zoYdF+dZWVKGzULuDHJGDxiokZ2mCGR9ufWsrKYiS/URWcxXrsbr8qXysdxGeprKygpGL1pdryhraMEcb6ysoAH0+NUUbRjmpJu/zrKykB43EBI44NAqcXoYdQ+fyUkVlZVf4gLfA4DeGy5/FJcSsx9TnH8hVj8HKPvF2e/lr/E1lZVsX7LVGeMV4gG81lZUkv6FWvyNtCZ+Eqc1SxaxZb4e9ZWVzy6Rt8c//2Q==">
            <a:hlinkClick r:id="rId2"/>
          </p:cNvPr>
          <p:cNvSpPr>
            <a:spLocks noChangeAspect="1" noChangeArrowheads="1"/>
          </p:cNvSpPr>
          <p:nvPr/>
        </p:nvSpPr>
        <p:spPr bwMode="auto">
          <a:xfrm>
            <a:off x="155575" y="-890588"/>
            <a:ext cx="1800225" cy="186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9j/4AAQSkZJRgABAQAAAQABAAD/2wBDAAkGBwgHBgkIBwgKCgkLDRYPDQwMDRsUFRAWIB0iIiAdHx8kKDQsJCYxJx8fLT0tMTU3Ojo6Iys/RD84QzQ5Ojf/2wBDAQoKCg0MDRoPDxo3JR8lNzc3Nzc3Nzc3Nzc3Nzc3Nzc3Nzc3Nzc3Nzc3Nzc3Nzc3Nzc3Nzc3Nzc3Nzc3Nzc3Nzf/wAARCADEAL0DASIAAhEBAxEB/8QAHAAAAgIDAQEAAAAAAAAAAAAABAUDBgACBwEI/8QAPRAAAgEDAwIEAwUGBQQDAQAAAQIDAAQRBRIhMUEGE1FhInGBBxQykaFCUrHB0fAVIyQz4RaCsvElQ2Ki/8QAGgEAAwEBAQEAAAAAAAAAAAAAAAECBAMFBv/EACYRAAICAgICAgICAwAAAAAAAAABAhEDMRIhBCIyQRNRBRRCYXH/2gAMAwEAAhEDEQA/AObBq9PSlZ1TgcdK9Gq57UNFJoOavKAOpc9BWDUvaigsPw3Y15g5NBf4l7Vi6lz+GgQftK9Qa3tbe4vLmO2tIJJppDtSONcsx9hWuiW97r2ow6fYRb55TxngKO7E9gB3r6K8H+ELLwvpuYUDXrjEt04+OT5fur6AfXJrnknxQRRz7Qvsswiz+Jr42+7kWdthpP8AuboD8s/OnOqeBvDd5bLBZ281hIgws6SGQsfV1PUfLBqzSo6OBKrKcdx19xULcAcHj1rwMn8lm5+vRujgjRxbxH4b1Hw9OovEDwSZ8q5j5jkx29j/APk4NJgRwcgZrvN9DDe2clndrFLbz/C8cmcN2ByOQR6jkfpXDfG2g3vhbWpbOXc0BJMMrD8S+h9xkfPOehr1vD8n+xG67M2WHBkGQT1rCVHOR+dJPvEvqa8M8nqfzrdRxsc70DckfnWjSx56j86T+ZIe9eb5D3pUPkNHljz+KsSaMdxSr4zzmsG71o4hyGTzJms89MUt+InrW2G9adCsMaVDWjTKT0oXaT3rNh9aKDkEGZcdK886oRET3rfyzRQcmQbKzYan21m2mIh8uvREKm2n0rZVoAh8oURY2U17dR21sm6WQ4AzjHfJ9gAST2ArNlXn7MtHN3dNOFBkkkWCEkdDwSfpx9FPrUTlxVl4485Uzqn2X+E7XRbETrEpdsBpWXDSsOufRR0A9Rmr3crmAggEZHXNa20MdvBHDCCI41CqCc8D+dSTLviK89RyDjvXGUbiym7lZXrSO7cDaoETdpeh+QI/hW81taxzY/3JB1jV8AH+NNbtF3QxE7Y3b4viwW44GaDaCEyeSBKlsJcfC2Nr+3cV5y8KKVPs6/kexRcXjqDGkUcKFlB2rkkZHegPtd8NJrvh2SeJB94tvjBx2H94+Rz2p5qlhi0lm8wma3YElhxIMjrjv7j0p5cRJNG8MqhkdSjA9CDwf41p8XFLEpJu/wBEZZKWj422YOCCD6GvDH7U/wDFmmNpfiS/tG6Rytt+RpTsr0EZwcR14UxRWzFamOgAbZXvl0QErcR8UwBAnPStxHU4j56VKIsikAGI+elbGM8ccHiivL5rdYN0ignA/h60ACInGf09a3MeO1Ob28sr6Py7WxtLfyfhSS1DkSZ67i5yePQDmgxFjjinoBf5XtWbMGjPLrRk9qABwma9EdErHntWrkKOlAEZQY5rsP2NWe5bd8ALHFLMfmz7R+gNcZkuQGrvn2Nwj/p9bncCXhjXb6DzJDXPJ2qOkJVZ0hDXs+TCwXJPHT5io4qkmx5LZzxjoM965y0wWwAaha3MZim2q2OkgyM/Oo/u1xwFjRn28SbuPzx196B3WsROR5zk5w3wqv8AOoZriZmBV/LwNoCjCgfL+zXj/wB7j1kNSxX8RjqLWsGlS27SIszgEhnLEtkd+tN5MVSJWVmHGxsqcMevPr/Zq6TH4TW7xM7zpyaqjjmhwOAfbHZiHxnI6gYmiWTP05qj+XXSftoUDxBZtj8Vv/SufYHpXoR0Z5bIRHmtfLNFDGOleYpiTBTFz0qQR8DipDUikYoCwdY+RxUoSvSWB6AUVYS2azM1/FPLGB8KQMFLn5nt1ooALbzUyptjlfaCBGRlmwB9f4e+KaQ6pp4nIPh6HyioCbpnZyx7n4sY9hz8qgbxB5M4hGiQwsxDMIHcBueBySQMZ496YAMMYEaqBgDsO1SiL2FMfP0SfGVvrGVz1IEsYJPtgqPqajNo+91tbm3uUVivmRyLg4PvQJiQgnsa1MZPY0wWNh3GaZ+HtHOsTSBphBbQjdLISNyjnlV/a6Ua7ZSTk6RXlj4oe8jITODT2/tPuty8SuJEHKSAY3qeQR9MGnvjDT9Mj8MR/dLZIrq32B5BnLgjBzk88/lUuaVf7OkcUnb/AEcvJyxNdj+x/wARvZaSYAiyDeYSGYgIRl1P1BcfSuPujA8irP4Cu5LfU2tQcC6UCMnoJVO5M/M5X/uNRlTcHx2KFKXZ3yfxJeQxlmESDuETP9itLPxHLdTWyvO5EjoSq4GBjPP8/lVX26lqDR/cFYwuoKvIeg7A/r+WO9O9I0e4tJDJcXVmSwydzAEn6ZwPpz3rwJSnLcma6HdxE0czhlYDJxx2zQ8nSmSug3EXybGJOzyy69c96hkWxZ8uxxjOI1IGfr0rLk8e3aZ1jkehNev5cDOFBK8gH1HQmj4/FDRBV1KLEZ/++E5AHqy9R86C1i+iW1lht1gj3jHXc55A7/0qtQX8Npdzx3HmBYk+ESAjKj+8Vp8WWTC6gyclSXaEn2rzw3viiM28qyRx20Y3KQQSeeoqniAetH3DveXTzv1c5x6e1aGHjgV9HFOlZ5s+5dC5kwcVKkWVGaMFqDyRWeVjiqokE8oZr0RL6USY+a2WPjpToARok9K9WFfQ0T5We1TCHpxRQAaoFYFRkjkVLqUKnUw5k84vGJd2zaBkd/U5/hW7RDcKdeI7O80K900RwwTuyeYWeLPlq2MKSRhhnJHHH1oY0aTwpoukrHsT/Eb6Pc0gfm3gbouOzMOSf3cDvVXk0yCVixhHP0p7NLNeXMl1cEedIckryM/WvRAvpToTYB5QZenBovToLX7nKZZ5kuvNGyIL8LoAMgnt1NaKmFxjNTafEguYpDImI5PjjbIyh4J9/cVGVevR28eSU1YfPoF7f2NubeNZJ4MxAHCmVOxFG+INGDaJeZRBLCqsTt5OCM5pvIoMMd5aFXh8varJnDKDwcfKodSuy+k3MUx3MyMCw7j0rLGVtJm6UUlJnLX0/JPw962gtZIJY5IxtdDuUjsRyD+YzT0RBuStSQW0bzRq4+Ek5A4zgZxWx0lbPNjbkki0293bSpFcFNxuk81UX4th/aXBPrnHzp3Z6tZ23DWVw/7o3rGKT6THBbPtSFUYrghTuI9hnnHzouQCODfcZCjOcDPHyryp+Pik+R6kYTXrIsK+IVOFj023Un9+Zn/kKCm8Q3BkZP8ADrPj9pZXU/wNVuPxHpUUhjR34OOSDR8V/YMPPOVyM5PH603hx18UWoRJ7zWkKgXdmDAeGKPv2++Kq/iK6DHy4XDIRmM5zhTzjPp0NOZgs4a6gZSgGThs/pVau0zNI23byRsx+H2qsHhQ/JzSM/k5OMeKAoo8VtsNEIte7QDXqHmkAXjpWuznpRYTitCnPSgAdo+c1usfFEFKwJQMHEfNS+XgVuExU4TOM0UIESANKA7BFHJY5wKtXi6C3SwgWG/ubq4DCR0lAzGpXAHHYHt8uvJqsXx8ixu592CkR2jGSxPGB+tOLpRfafpV95QLXOkrIX2AsGichhk84ww596T2WtCeJB2qcR1kMeKJCVZAtEfFDNGzCREJVnGzK9eaZFQBz0pn4f0t1tL7XrlMWljGSgx+OXoMfLIJ+lTKioJ2eeEdZUwDTr9fLeBTGc8cg9Kj8QDyZTBFJuUjNVe6aWXUXuEBV3bcfc5zVq1Cxk/wmC/KsQHaGRx03YBH55I+lZoQ9zZkyPhQlVK3gSRp4vKQuxbhVBJJz0xVk8K+HrbWILue8vHto4WVVKRbi7HJwPXGBwPUVaJPDN1baTHa6BB90nuG2T31yw85YyOSAPw56ADp3xXaclVGWEG3YhWAW7uyg72UclcEY4+des8NwhhuVEiMMFW6U01XwxF4ftbYWjtLEEEbu5yQ3/OTVcuopGJ8vr2BrBJUezjmp9gV74dsGl+IxopPRUCk+3HWvfEugxS2Fla2xaHGQCDjd9ajSRYIzK93F97B4L/hX2Ge1QS6rc3sb+dNCjRYMQDcq3rQhtQNtJ0iXR4pLiW5cosRGxsMQSPXpUG0lOeTnJzUh1C5ubcxzIUPAIqRU/y62YF62eX5bXOl9A8ajivHX4sGiEQZGBXjJ8VdzKeKvwjFeGMGp1T4axlI6UwIGTpXoSpytYFoAg21NsJ49u1YUpjZKkVnPeMu94x/l56bsenr7VM5cVZcIOcqEmutBbmK1jZZZHdN6OAAOucc8/1xRdq2oWk0kv3SRbV4ZIAZwwHxkHCL2UYGOxrbTdNv7CW4vrtrKK7kfdHJK+9o1x0OBhc5PvWNPqV1LLJf3EJGcCOIHB98nr8qzQyuUqNmTAoxtHkSfP61LtNZGMnPFS7a2GACWJ5JFjjXLsQAPc11C+srXTfDMOlugMLARvz+LIO4/U5qk+FLVbjV4pJf9q2BmkJ6AL0//oirb4q1BoNL0++4CtcRncegG1jU7ZaOfaf4Ovn1CWG8by7S2kKC5I/3hwQVHU8EfI59K6ZoFtaiwa1kgjltlkA8uRAwOB1I6Upn1Lz4/vaSNOkkalAi8EEdfSm2hRyR21tFL/vTPK7YPT4Tx+tLgoxdFuTZY7bTrSyhMVnbRW6Ek4iULgnqeO9Vuw8P3enavFdPqLXsUcMkKm6UtMqk5AD59c5JGeFA4FO7G+kbi4/C34JAP0NFSLv9h61nGK9RhW5t3hk/A/UHp8xXNtbtZtNmC3G4xsdokXjd8/eupyQs671HI6j0pBrNtHcxGKeISIR1I71MoqXR2x5HFlBmihnh8sOqjtuGQPnQ1tpqRMyBo5mfAVYYsEt2AA60zvPCrlj90uXRf3W5x7ZplpuhHTdJu5bY7NQETbJw5J6HjHTrxXOON32aZeTHj0gafwDrj2yzxvbzOw3PEr4YE9ueCaRzwT2rPDdRPFKhw6OuCDXWfCviTTNdsY5bK6iaQjbJF+FkfHKlfamGpaTp+rRgX9uk+B8L8hgPYitMZcejz5eztnEU/Ea3YfEKs/iTwdJpatd6e5ubQE7+7xfPHUe9VocsK7JpnJqj0LkV5t5qUKMV5s5pgaOPh9PesVeKkcYAraGGS4cJBG8rnoqKWJ+go0MhwePfp70QVklit7YAGN3ZyCwXI4zyatPhrwZJdbbvVV8q36iDo7/P0H6/KoPFNrBpWqOZvLjgcAQAISApxkADnjnp/GuOV8lSO2BqMrZWtYjiVWjOneYCMBTckj6fFQtgu2Iwqscag58peSD2O480p1nRbqPUGWxubqYxuQ8B5wnQMW3EDkgY4ODn1NPbC0a3tB5pBlfBY7s4HYZrliwtTtnbLnUoUiaIYORzW5FYmM5rY7fWtiMVDL7PbqN7TUnA3PuhXI9CxJFE/aFBqOoeBfL0xTJNBNgqi5dkGQQPeqr9lU7CHVIWOH3wOAfTcwNXmbzI7i6SIkgSCVEz1bBBH1wP7Nc8fujrJcHTKn9lK6rBok7X8oWzik2xQvHh1fkkAnt3I9f06BpUpkvNMyeXjkbr+8SP5VUNT14PGUIbcp29e/8AWrHp8yprFtAOPukEcbc/tYyR+ZqmqVCu+yw208cV41tIoG8kxn+/nTJsnr1pHrcTpcxzRsFw3fpj0pxBKJoVkHGe1ZxmIfLfI5B61FeWm470Aw34l7fOp1GCQecGpQeMUAVS5t9jsrfCR37Ghbic2dvI+Qdo7jv2q03tssi5IBI74pDqGmLePHC+9IScuVPOewHp/wCvWkWmUbwTPLrmuvbLAYNLlR3kkhj8p3PRlJXpnPbnHXrXX4IY7eCOCBAkUaBEUdFUDAH5Ui0XQtP0cN9xgEZbJOPU9T9afxtuXNMlkM7eRNuK5R+HGKpfinwTNNIbrQFTLnLwMwUL7qT/AA/9VeLpRJAVbJz6da0spg0YR8grwcjk07FRxu60bxBp4LXOlXAQdXQBx+ak0Cbpj9OD7V2fULi5tiPLBKluo7Ckd/ZaRqkmdStAJCcedF8Dj544P1pxm1sJRvRQdDsbzXb42llsDKpZnckKo966V4R0VtDtZFnmjluZZMu0YOFXHA5wa28PeGLPw7cXE9nPLKLgKoEmDtUZ7jrz7U3uRjeR1K54HWiU2xJUeC5AmkQsCc54NVjxxpNvqmlTm6LjylMiMhAIPpz/AAptDsFyVXaMjJx1PzpL9od7JZ+G5/L4leRI1HuT/wAVUbSBnNrHwzLpGmW+rMm77yzIoI5hAYgKT3zgnPtipFnkIA5Arq2naVGNDh025UOiQLG+QBk46/n/AAFc71S0Ok38tpcKAyHKn95TyG+tdF0Q7sXZfrzUfnHuTR33mMAjjHyoZnUk4A60ckTRB9mwD6jfrgn/ACEztPTDVfNWf7rqfmOwCtgMT0/vNUj7NbbydWvRIxBMK4Hyeug+K7Tz7SWTo2znIrlhbgjTlkskrFj28b3iNPDFL5bg73HxYBz1/SodHvPO1K6nYktLPuz6c1W/8TuTCIpNxIGMhuT86b+HI2kiaUAriUV1lkUn0jko0jperoXt2OASRxx3rXRZS0AR2GVou4XNsCcnCj86W2ETQ3ByQEb15NcChsG/zGHvUymgxIFmfd04P6VPGR2bOaTAlYAg0IUAyDg460WRyMdqEdx5rcDdjJGf5UgFOq65ZaRLbi+mijjkDGR2lUGFQD8RU8lSRjI7kU5gcKcA/CeaWatpNnqiotym2QYKToql0wQSASDwcDI6EUaPhwEAVRwABgAUwC5PiiI9RQFncFpcOqqQcHaaOJJj4xntmlYnTz2UoqyKc5A60IBuTvjycYPWkGowLHexADarvjj3piNSiTMRxvXqCaGvnW5EcsRy8bZwo6g/OnQJhVsxa065aNiv5Hitw4leMAj4gf4UPpEbJFKrna245BOTmoIZdur/AHcfssCvy60q7AXWV+JrnaT8UZ2Nx7Up8Xn79qmgWBGRLd+c49VQZ/kajsmKazqiZ/Dd4/Vv61JD/rPHyYOVsNPyfZnP9DXWOhMtsTZUPySetV37R9HN/pA1K2X/AD7MfGAPxRnr+XX86sqSBVwy/D2Irw3C8gruQjDKe4706bFs4LHKzn8Rx25qY5/erXVLOXSdUns7gAPG3GzkMp5BB9MUIblCeGqOSG8ckWLwFcpN4juAnH+nDcAfvr/WupajEk1qwOSSh5xXLPB+hXmg+KGa9U7HhZFde53KefyrrU20wjHI280K67KnSl0civ1jtppEnjwhYjd6VY/DCIunRlWODKeQM5pR4ptws9yp9yB6U58KLs0G1VASzZYk9Tz2qYP2CWjpS4ezUdPh7/KhEtwZz5bDIwTuXPWiLJi9mmSeFrQER3Gc/iUj8v8A3R9iBpX/ANY+OneiY2wBSoT7ryXP71MVY4FMQej7hUF5GDslVRuQ4Ld8Hg/1+leRMQwzU7qHQr+9xUtDFGs6jBpOnTajcrJ5NuN8nljJx3wO9V3RvtH8N63fw2NrNcJdTtsjE0BUFueM5x2/WrHf2ianptzZSDK3EbIc9BkY/wCa+XLaWbRtYjkGVns58/Jkbn9RQDdH1jG+Yj35pLdMY9WbAA3AUysp47qNJoTmOZFlTH7rDI/jSfWH8vUoz+8v86EAFrY/+TLr1KKdwyOnaoZbtoraQyOWAQ5JY8DFH3c0J2GdmPwYU4/vmqzrl0i2kgj3HeO59qttJAi8eFEA0C0YoctCh5OT0zUC7ZfE0Ui/D2I9cDrTDSFWDRrQLwPKUc/LFbw2ojuYnwN+SSfQVAFI3FNd1RUHD6gVyR6Bf5tUfhe9Vta1698tmElwIkIAxtXPf8q8WVfPu7xiMLc3EwA7gEgf+Ipd4FuJZUMGETzWkuDIeSckDH6V1xNLYNWXPU/ENlp9n5uoMbeM9Mt+L5Y61zPxJ9od9c7rfRI2gi6GY8uw9s9Pn1qz+KfC7aoFlLszL2LVVjo1pbxESL060ZJNdIrFj5dlJlvpXZmmZnkJySxyTUaXErDNO9Sis0kIVVAxx60CIQANuMVkn0bIQ5vZ9Ca1FBLAHUAZPB9AaIt+LUBhnA4agrtfKsl8xuRjtmi7VNtqCG3Ajgnj9K1swFF8XRBLskj8S80XoahdGshwDjj2rzxrEVMb4JycZxxUmmLt0e0yM7QK5R6mVLRe9MYtbhWH7I6dDWXmVcEEjHUbf51DohBhGODjoKMlOxyozg9eM03slCAxOk+9hnd8X0plGc4IrWaNUfaOucDPesQFO9MAjd8QwaIjkyCpoJeoNTxZGTSYCvX7+XS9Ovrq2tZLiSJSyxoM9e59uf0r5m1+4e71e7upAu+eQyNtGBluTj9a+qJSq3ALE8r/AA/4NcS+23SILXUbPUrS2WKKZWjkMa4BcHIz7kGpSfItyXCq7LT9kPiW41WwGmXABNlCojkUfsA7cN785H1qy+JWC3VuwB5BGRVQ+wnjRNTLRAf6kAPjk/AOPp1+tW/xLy0PJXqP0qopoUmnQturgRRJK67yFwuD39zVcvHe6bBxzwAO1NnnjRJUdd4I+EehqKxtw0m7Z05z6GlJWCRcdDu5FjWCWISIFBUhhuXj0OMipNa1pLS2c22Xm27QSvCj1pbCzyRKB+HHelmtOzIYI2/F0XPqQKquhfYk1dzYeF5SSNxhVRzyS/J+vNQaCr2XlLn8MIUAdumfzrfxMpuFsLAfhub0YGc/AuBR2jwm61ARx5baMsCvbtSa6RcGk+y82KedZAsOdtcr8XLNHqckC8ITxXZrC2MdsqY7VU/GHhv72fPjX4x7VcvZUKMqkcwl8MtJCZGJyRupNKgtn8uTgir9PIYLZo5RhlGKqVxDDPcOz4Ppk1w/6apxVJwOs+J7wR3MMIBIZgD+dOrRsQjAwMccfOkOveTqFzaP+FvMQhc8gnBwRT23lDRKmOccHGBiu72ZGqRXvGsRbTWIHQgk1DZhU0C0PQlAeBTTxQhfSZhwSV4pZZbj4es8EE+WByO9QvkD0WXQZQ8RC4wAMkdqclttV7w/kqjKR05I7mrDtEvLMOOw705bJQHeKDIrYGMVEAOg4o28RfLRmXo1CnbjKjFJDNc4xREbbRg85qFevNSYKjNMRDesBJBgfiYr8uP/AFS3WNMstWtDa6hbpPCf2GHHzphdkNCHPVXVs+wPP6VE5GypY0A6Jp1lounxWNhCIrePoo7n1Pqfeg/ETcQv2JOfypkp5FKfEpAtYznBDYB+lNdDEBO+TI9eMUzt4jHF8QyT0FBWEJkcKRwecimjqSFXnA4zQv2AVajdbg7tpU4K+1Kbgh7oHgHzC24npgf1xTKDdHEc4I5AxSnDNMyFeGCqM9SWP/AqnoS2LJ4vvPiezj35FnaGQkcfE3T+IqyeCoQmrSM+SpgO0n5iq9orx3Wt63e7iFR1hjwOCFzkf+NWPwkxOoy8klYMbienIptaBbLxFIvABqG72yIQagh3Akk16X3Sbe1KKpiZR/EmmZnEmAF9MUkl0S3YghRnvxXQfEdsrWbEdQOtUFrlQx+NvpUZN2a8CTj2PrSziWZCC5IkyMnPerDYu5t9hYlcng1lZXaWzJ9A+rgGwcH0NIbHP/TtoMn8B/8AI1lZXOPyK+hv4YdlUYPVatMZyAT6VlZTnshGsxzDz6/zoYdF+dZWVKGzULuDHJGDxiokZ2mCGR9ufWsrKYiS/URWcxXrsbr8qXysdxGeprKygpGL1pdryhraMEcb6ysoAH0+NUUbRjmpJu/zrKykB43EBI44NAqcXoYdQ+fyUkVlZVf4gLfA4DeGy5/FJcSsx9TnH8hVj8HKPvF2e/lr/E1lZVsX7LVGeMV4gG81lZUkv6FWvyNtCZ+Eqc1SxaxZb4e9ZWVzy6Rt8c//2Q==">
            <a:hlinkClick r:id="rId2"/>
          </p:cNvPr>
          <p:cNvSpPr>
            <a:spLocks noChangeAspect="1" noChangeArrowheads="1"/>
          </p:cNvSpPr>
          <p:nvPr/>
        </p:nvSpPr>
        <p:spPr bwMode="auto">
          <a:xfrm>
            <a:off x="307975" y="-738188"/>
            <a:ext cx="1800225" cy="186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7171"/>
            <a:ext cx="18002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025" y="4795229"/>
            <a:ext cx="2990850" cy="208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4419600"/>
            <a:ext cx="5339388" cy="1323439"/>
          </a:xfrm>
          <a:prstGeom prst="rect">
            <a:avLst/>
          </a:prstGeom>
          <a:ln>
            <a:solidFill>
              <a:schemeClr val="accent2">
                <a:lumMod val="75000"/>
              </a:schemeClr>
            </a:solidFill>
          </a:ln>
        </p:spPr>
        <p:txBody>
          <a:bodyPr wrap="square">
            <a:spAutoFit/>
          </a:bodyPr>
          <a:lstStyle/>
          <a:p>
            <a:pPr marL="339725" lvl="2" indent="-339725">
              <a:spcBef>
                <a:spcPct val="50000"/>
              </a:spcBef>
              <a:buClr>
                <a:schemeClr val="tx1">
                  <a:lumMod val="50000"/>
                </a:schemeClr>
              </a:buClr>
              <a:buSzPct val="129000"/>
              <a:buFont typeface="Arial" pitchFamily="34" charset="0"/>
              <a:buChar char="•"/>
            </a:pPr>
            <a:r>
              <a:rPr lang="en-US" sz="2800" dirty="0" smtClean="0">
                <a:solidFill>
                  <a:schemeClr val="accent2">
                    <a:lumMod val="75000"/>
                  </a:schemeClr>
                </a:solidFill>
              </a:rPr>
              <a:t>The Church as Institution refers to</a:t>
            </a:r>
            <a:r>
              <a:rPr lang="en-US" dirty="0" smtClean="0"/>
              <a:t>:  </a:t>
            </a:r>
            <a:r>
              <a:rPr lang="en-US" sz="2400" dirty="0" smtClean="0"/>
              <a:t>the </a:t>
            </a:r>
            <a:r>
              <a:rPr lang="en-US" sz="2400" dirty="0"/>
              <a:t>hierarchical structure and order of the </a:t>
            </a:r>
            <a:r>
              <a:rPr lang="en-US" sz="2400" dirty="0" smtClean="0"/>
              <a:t>Church  </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227" y="14514"/>
            <a:ext cx="3028648" cy="227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4276" y="2285999"/>
            <a:ext cx="1806644" cy="250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6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32" y="228600"/>
            <a:ext cx="8458200" cy="1676400"/>
          </a:xfrm>
        </p:spPr>
        <p:txBody>
          <a:bodyPr/>
          <a:lstStyle/>
          <a:p>
            <a:pPr algn="ctr">
              <a:defRPr/>
            </a:pPr>
            <a:r>
              <a:rPr lang="en-US" sz="4800" dirty="0" err="1" smtClean="0"/>
              <a:t>Petros</a:t>
            </a:r>
            <a:r>
              <a:rPr lang="en-US" sz="4800" dirty="0" smtClean="0"/>
              <a:t>: (</a:t>
            </a:r>
            <a:r>
              <a:rPr lang="en-US" sz="4800" dirty="0" err="1" smtClean="0"/>
              <a:t>Cephas</a:t>
            </a:r>
            <a:r>
              <a:rPr lang="en-US" sz="4800" dirty="0" smtClean="0"/>
              <a:t>) </a:t>
            </a:r>
            <a:r>
              <a:rPr lang="en-US" sz="3200" b="0" i="1" dirty="0" smtClean="0">
                <a:solidFill>
                  <a:schemeClr val="tx1"/>
                </a:solidFill>
              </a:rPr>
              <a:t>means</a:t>
            </a:r>
            <a:r>
              <a:rPr lang="en-US" sz="3200" b="0" i="1" dirty="0" smtClean="0">
                <a:solidFill>
                  <a:schemeClr val="accent2">
                    <a:lumMod val="75000"/>
                  </a:schemeClr>
                </a:solidFill>
              </a:rPr>
              <a:t> </a:t>
            </a:r>
            <a:r>
              <a:rPr lang="en-US" sz="4800" dirty="0" smtClean="0"/>
              <a:t>R</a:t>
            </a:r>
            <a:r>
              <a:rPr lang="en-US" sz="4800" dirty="0" smtClean="0">
                <a:solidFill>
                  <a:schemeClr val="tx1"/>
                </a:solidFill>
              </a:rPr>
              <a:t>oc</a:t>
            </a:r>
            <a:r>
              <a:rPr lang="en-US" sz="4800" dirty="0" smtClean="0"/>
              <a:t>k</a:t>
            </a:r>
            <a:endParaRPr lang="en-US" sz="4800" dirty="0"/>
          </a:p>
        </p:txBody>
      </p:sp>
      <p:sp>
        <p:nvSpPr>
          <p:cNvPr id="3" name="Content Placeholder 2"/>
          <p:cNvSpPr>
            <a:spLocks noGrp="1"/>
          </p:cNvSpPr>
          <p:nvPr>
            <p:ph idx="1"/>
          </p:nvPr>
        </p:nvSpPr>
        <p:spPr>
          <a:xfrm>
            <a:off x="838201" y="2362200"/>
            <a:ext cx="5257799" cy="4191000"/>
          </a:xfrm>
        </p:spPr>
        <p:txBody>
          <a:bodyPr/>
          <a:lstStyle/>
          <a:p>
            <a:pPr>
              <a:defRPr/>
            </a:pPr>
            <a:r>
              <a:rPr lang="en-US" sz="3600" dirty="0"/>
              <a:t>Jesus says to </a:t>
            </a:r>
            <a:r>
              <a:rPr lang="en-US" sz="3600" dirty="0" smtClean="0"/>
              <a:t>Peter:</a:t>
            </a:r>
            <a:r>
              <a:rPr lang="en-US" dirty="0" smtClean="0"/>
              <a:t> </a:t>
            </a:r>
          </a:p>
          <a:p>
            <a:pPr lvl="1">
              <a:defRPr/>
            </a:pPr>
            <a:r>
              <a:rPr lang="en-US" dirty="0" smtClean="0"/>
              <a:t>“</a:t>
            </a:r>
            <a:r>
              <a:rPr lang="en-US" dirty="0"/>
              <a:t>You are ‘Rock’, and on this rock I will build my </a:t>
            </a:r>
            <a:r>
              <a:rPr lang="en-US" dirty="0" smtClean="0"/>
              <a:t>Church and </a:t>
            </a:r>
            <a:r>
              <a:rPr lang="en-US" dirty="0"/>
              <a:t>the gates of hell will not prevail against it</a:t>
            </a:r>
            <a:r>
              <a:rPr lang="en-US" dirty="0" smtClean="0"/>
              <a:t>. </a:t>
            </a:r>
            <a:r>
              <a:rPr lang="en-US" dirty="0"/>
              <a:t>I will give you the keys to the kingdom of heaven. Whatever you bind on earth shall be bound in heaven; and whatever you loose on earth shall be loosed in </a:t>
            </a:r>
            <a:r>
              <a:rPr lang="en-US" dirty="0" smtClean="0"/>
              <a:t>heaven.” (Matt. 16: 18-19)</a:t>
            </a:r>
            <a:endParaRPr lang="en-US" dirty="0"/>
          </a:p>
          <a:p>
            <a:pPr marL="0" indent="0" eaLnBrk="1" hangingPunct="1">
              <a:buNone/>
              <a:defRPr/>
            </a:pPr>
            <a:endParaRPr lang="en-US" sz="900" dirty="0" smtClean="0"/>
          </a:p>
        </p:txBody>
      </p:sp>
      <p:pic>
        <p:nvPicPr>
          <p:cNvPr id="4" name="Picture 3" descr="stpeter.jpg"/>
          <p:cNvPicPr>
            <a:picLocks noChangeAspect="1"/>
          </p:cNvPicPr>
          <p:nvPr/>
        </p:nvPicPr>
        <p:blipFill>
          <a:blip r:embed="rId2" cstate="print"/>
          <a:stretch>
            <a:fillRect/>
          </a:stretch>
        </p:blipFill>
        <p:spPr>
          <a:xfrm>
            <a:off x="6096000" y="2385510"/>
            <a:ext cx="2971800" cy="443552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 Peter: The First Pope</a:t>
            </a:r>
            <a:endParaRPr lang="en-US" dirty="0"/>
          </a:p>
        </p:txBody>
      </p:sp>
      <p:sp>
        <p:nvSpPr>
          <p:cNvPr id="3" name="Content Placeholder 2"/>
          <p:cNvSpPr>
            <a:spLocks noGrp="1"/>
          </p:cNvSpPr>
          <p:nvPr>
            <p:ph idx="1"/>
          </p:nvPr>
        </p:nvSpPr>
        <p:spPr>
          <a:xfrm>
            <a:off x="838200" y="2362200"/>
            <a:ext cx="8153400" cy="4495800"/>
          </a:xfrm>
        </p:spPr>
        <p:txBody>
          <a:bodyPr/>
          <a:lstStyle/>
          <a:p>
            <a:pPr eaLnBrk="1" hangingPunct="1">
              <a:defRPr/>
            </a:pPr>
            <a:r>
              <a:rPr lang="en-US" sz="3100" dirty="0" smtClean="0"/>
              <a:t>The early Christians, who were close to the Apostles in time, culture, and theological background, clearly understood that </a:t>
            </a:r>
            <a:r>
              <a:rPr lang="en-US" sz="3100" dirty="0" smtClean="0"/>
              <a:t>Jesus gave this leadership role to Peter.</a:t>
            </a:r>
            <a:endParaRPr lang="en-US" sz="3100" dirty="0" smtClean="0"/>
          </a:p>
          <a:p>
            <a:pPr eaLnBrk="1" hangingPunct="1">
              <a:buFontTx/>
              <a:buNone/>
              <a:defRPr/>
            </a:pPr>
            <a:endParaRPr lang="en-US" sz="9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3581400" cy="238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jimmyakin.com/wp-content/uploads/St-Peter-rou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755" y="152400"/>
            <a:ext cx="1876425" cy="1639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marL="685800" indent="-685800"/>
            <a:r>
              <a:rPr lang="en-US" sz="3200" dirty="0" smtClean="0"/>
              <a:t>A developing institution is seen from the beginning of the Church:</a:t>
            </a:r>
            <a:endParaRPr lang="en-US" sz="3200" dirty="0"/>
          </a:p>
        </p:txBody>
      </p:sp>
      <p:sp>
        <p:nvSpPr>
          <p:cNvPr id="6" name="Content Placeholder 5"/>
          <p:cNvSpPr>
            <a:spLocks noGrp="1"/>
          </p:cNvSpPr>
          <p:nvPr>
            <p:ph idx="1"/>
          </p:nvPr>
        </p:nvSpPr>
        <p:spPr>
          <a:xfrm>
            <a:off x="762000" y="2286000"/>
            <a:ext cx="7693025" cy="1447799"/>
          </a:xfrm>
        </p:spPr>
        <p:txBody>
          <a:bodyPr/>
          <a:lstStyle/>
          <a:p>
            <a:r>
              <a:rPr lang="en-US" dirty="0" smtClean="0"/>
              <a:t>Jesus commissioned the Apostles to preach 	the Good News: </a:t>
            </a:r>
            <a:r>
              <a:rPr lang="en-US" sz="2000" i="1" dirty="0" smtClean="0"/>
              <a:t>Mt 28: 19-20:</a:t>
            </a:r>
            <a:endParaRPr lang="en-US" i="1" dirty="0"/>
          </a:p>
        </p:txBody>
      </p:sp>
      <p:sp>
        <p:nvSpPr>
          <p:cNvPr id="7" name="Rectangle 6"/>
          <p:cNvSpPr/>
          <p:nvPr/>
        </p:nvSpPr>
        <p:spPr>
          <a:xfrm>
            <a:off x="1676400" y="3276600"/>
            <a:ext cx="7239000" cy="2308324"/>
          </a:xfrm>
          <a:prstGeom prst="rect">
            <a:avLst/>
          </a:prstGeom>
        </p:spPr>
        <p:txBody>
          <a:bodyPr wrap="square">
            <a:spAutoFit/>
          </a:bodyPr>
          <a:lstStyle/>
          <a:p>
            <a:r>
              <a:rPr lang="en-US" sz="2400" b="1" i="1" dirty="0" smtClean="0"/>
              <a:t>Go</a:t>
            </a:r>
            <a:r>
              <a:rPr lang="en-US" sz="2400" b="1" i="1" dirty="0" smtClean="0"/>
              <a:t>, </a:t>
            </a:r>
            <a:r>
              <a:rPr lang="en-US" sz="2400" b="1" i="1" dirty="0" smtClean="0"/>
              <a:t>therefore,</a:t>
            </a:r>
            <a:r>
              <a:rPr lang="en-US" sz="2400" b="1" i="1" baseline="30000" dirty="0"/>
              <a:t> </a:t>
            </a:r>
            <a:r>
              <a:rPr lang="en-US" sz="2400" b="1" i="1" dirty="0" smtClean="0"/>
              <a:t>and </a:t>
            </a:r>
            <a:r>
              <a:rPr lang="en-US" sz="2400" b="1" i="1" dirty="0" smtClean="0"/>
              <a:t>make disciples of all nations, baptizing them in the name of the Father, and of the Son, and of the holy Spirit, </a:t>
            </a:r>
            <a:r>
              <a:rPr lang="en-US" sz="2400" b="1" i="1" dirty="0" smtClean="0"/>
              <a:t>teaching </a:t>
            </a:r>
            <a:r>
              <a:rPr lang="en-US" sz="2400" b="1" i="1" dirty="0" smtClean="0"/>
              <a:t>them to observe all that I have commanded </a:t>
            </a:r>
            <a:r>
              <a:rPr lang="en-US" sz="2400" b="1" i="1" dirty="0" smtClean="0"/>
              <a:t>you.</a:t>
            </a:r>
            <a:r>
              <a:rPr lang="en-US" sz="2400" b="1" i="1" baseline="30000" dirty="0"/>
              <a:t> </a:t>
            </a:r>
            <a:r>
              <a:rPr lang="en-US" sz="2400" b="1" i="1" dirty="0" smtClean="0"/>
              <a:t>And </a:t>
            </a:r>
            <a:r>
              <a:rPr lang="en-US" sz="2400" b="1" i="1" dirty="0" smtClean="0"/>
              <a:t>behold, I am with you always, until the end of the age.”</a:t>
            </a:r>
            <a:endParaRPr lang="en-US" sz="2400" b="1" i="1" dirty="0"/>
          </a:p>
        </p:txBody>
      </p:sp>
      <p:sp>
        <p:nvSpPr>
          <p:cNvPr id="10" name="Rectangle 9"/>
          <p:cNvSpPr/>
          <p:nvPr/>
        </p:nvSpPr>
        <p:spPr>
          <a:xfrm>
            <a:off x="990600" y="5791200"/>
            <a:ext cx="7924800" cy="954107"/>
          </a:xfrm>
          <a:prstGeom prst="rect">
            <a:avLst/>
          </a:prstGeom>
        </p:spPr>
        <p:txBody>
          <a:bodyPr wrap="square">
            <a:spAutoFit/>
          </a:bodyPr>
          <a:lstStyle/>
          <a:p>
            <a:pPr>
              <a:buSzPct val="132000"/>
              <a:buFont typeface="Arial" pitchFamily="34" charset="0"/>
              <a:buChar char="•"/>
            </a:pPr>
            <a:r>
              <a:rPr lang="en-US" sz="2800" dirty="0" smtClean="0"/>
              <a:t>The Apostles in turn commissioned others in   	the book of Acts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en-US" u="sng" dirty="0"/>
              <a:t>INSTITUTION</a:t>
            </a:r>
            <a:r>
              <a:rPr lang="en-US" dirty="0"/>
              <a:t> </a:t>
            </a:r>
          </a:p>
        </p:txBody>
      </p:sp>
      <p:sp>
        <p:nvSpPr>
          <p:cNvPr id="20484" name="Text Box 4"/>
          <p:cNvSpPr txBox="1">
            <a:spLocks noChangeArrowheads="1"/>
          </p:cNvSpPr>
          <p:nvPr/>
        </p:nvSpPr>
        <p:spPr bwMode="auto">
          <a:xfrm>
            <a:off x="1017760" y="3581400"/>
            <a:ext cx="4163840" cy="3046988"/>
          </a:xfrm>
          <a:prstGeom prst="rect">
            <a:avLst/>
          </a:prstGeom>
          <a:noFill/>
          <a:ln w="9525">
            <a:noFill/>
            <a:miter lim="800000"/>
            <a:headEnd/>
            <a:tailEnd/>
          </a:ln>
          <a:effectLst/>
        </p:spPr>
        <p:txBody>
          <a:bodyPr wrap="square">
            <a:spAutoFit/>
          </a:bodyPr>
          <a:lstStyle/>
          <a:p>
            <a:pPr marL="342900" indent="-342900" algn="just">
              <a:spcBef>
                <a:spcPct val="50000"/>
              </a:spcBef>
            </a:pPr>
            <a:endParaRPr lang="en-US" sz="2400" b="1" u="sng" dirty="0" smtClean="0"/>
          </a:p>
          <a:p>
            <a:pPr marL="342900" indent="-342900" algn="just">
              <a:spcBef>
                <a:spcPct val="50000"/>
              </a:spcBef>
            </a:pPr>
            <a:r>
              <a:rPr lang="en-US" sz="2400" b="1" u="sng" dirty="0" smtClean="0"/>
              <a:t>Institutions are</a:t>
            </a:r>
            <a:r>
              <a:rPr lang="en-US" sz="2000" dirty="0" smtClean="0"/>
              <a:t>: </a:t>
            </a:r>
          </a:p>
          <a:p>
            <a:pPr marL="342900" indent="-342900" algn="just">
              <a:spcBef>
                <a:spcPct val="50000"/>
              </a:spcBef>
              <a:buFont typeface="Arial" pitchFamily="34" charset="0"/>
              <a:buChar char="•"/>
            </a:pPr>
            <a:r>
              <a:rPr lang="en-US" sz="2400" dirty="0"/>
              <a:t>O</a:t>
            </a:r>
            <a:r>
              <a:rPr lang="en-US" sz="2400" dirty="0" smtClean="0"/>
              <a:t>rganized </a:t>
            </a:r>
            <a:r>
              <a:rPr lang="en-US" sz="2400" dirty="0"/>
              <a:t>patterns, rules, and social structures that have developed to help carry out a group or movement’s purposes</a:t>
            </a:r>
          </a:p>
        </p:txBody>
      </p:sp>
      <p:sp>
        <p:nvSpPr>
          <p:cNvPr id="20488" name="Text Box 8"/>
          <p:cNvSpPr txBox="1">
            <a:spLocks noChangeArrowheads="1"/>
          </p:cNvSpPr>
          <p:nvPr/>
        </p:nvSpPr>
        <p:spPr bwMode="auto">
          <a:xfrm>
            <a:off x="762001" y="2438400"/>
            <a:ext cx="4876800" cy="1569660"/>
          </a:xfrm>
          <a:prstGeom prst="rect">
            <a:avLst/>
          </a:prstGeom>
          <a:noFill/>
          <a:ln w="9525">
            <a:noFill/>
            <a:miter lim="800000"/>
            <a:headEnd/>
            <a:tailEnd/>
          </a:ln>
          <a:effectLst/>
        </p:spPr>
        <p:txBody>
          <a:bodyPr wrap="square">
            <a:spAutoFit/>
          </a:bodyPr>
          <a:lstStyle/>
          <a:p>
            <a:pPr marL="342900" indent="-342900" algn="ctr">
              <a:spcBef>
                <a:spcPct val="50000"/>
              </a:spcBef>
            </a:pPr>
            <a:r>
              <a:rPr lang="en-US" sz="2400" b="1" i="1" dirty="0" smtClean="0">
                <a:solidFill>
                  <a:schemeClr val="accent1">
                    <a:lumMod val="75000"/>
                  </a:schemeClr>
                </a:solidFill>
              </a:rPr>
              <a:t>The way </a:t>
            </a:r>
            <a:r>
              <a:rPr lang="en-US" sz="2400" b="1" i="1" dirty="0">
                <a:solidFill>
                  <a:schemeClr val="accent1">
                    <a:lumMod val="75000"/>
                  </a:schemeClr>
                </a:solidFill>
              </a:rPr>
              <a:t>of ensuring that the </a:t>
            </a:r>
            <a:r>
              <a:rPr lang="en-US" sz="2400" b="1" i="1" dirty="0" smtClean="0">
                <a:solidFill>
                  <a:schemeClr val="accent1">
                    <a:lumMod val="75000"/>
                  </a:schemeClr>
                </a:solidFill>
              </a:rPr>
              <a:t>Church </a:t>
            </a:r>
            <a:r>
              <a:rPr lang="en-US" sz="2400" b="1" i="1" dirty="0">
                <a:solidFill>
                  <a:schemeClr val="accent1">
                    <a:lumMod val="75000"/>
                  </a:schemeClr>
                </a:solidFill>
              </a:rPr>
              <a:t>will be maintained and its mission </a:t>
            </a:r>
            <a:r>
              <a:rPr lang="en-US" sz="2400" b="1" i="1" dirty="0" smtClean="0">
                <a:solidFill>
                  <a:schemeClr val="accent1">
                    <a:lumMod val="75000"/>
                  </a:schemeClr>
                </a:solidFill>
              </a:rPr>
              <a:t>on Earth will </a:t>
            </a:r>
            <a:r>
              <a:rPr lang="en-US" sz="2400" b="1" i="1" dirty="0">
                <a:solidFill>
                  <a:schemeClr val="accent1">
                    <a:lumMod val="75000"/>
                  </a:schemeClr>
                </a:solidFill>
              </a:rPr>
              <a:t>continue.</a:t>
            </a:r>
          </a:p>
        </p:txBody>
      </p:sp>
      <p:pic>
        <p:nvPicPr>
          <p:cNvPr id="7170" name="Picture 2" descr="http://4.bp.blogspot.com/_rscZYKQOJ6M/TETNaljrX4I/AAAAAAAAAHY/0Co7vQVn3ag/s1600/Moriarty2.jpg"/>
          <p:cNvPicPr>
            <a:picLocks noChangeAspect="1" noChangeArrowheads="1"/>
          </p:cNvPicPr>
          <p:nvPr/>
        </p:nvPicPr>
        <p:blipFill>
          <a:blip r:embed="rId2" cstate="print"/>
          <a:srcRect/>
          <a:stretch>
            <a:fillRect/>
          </a:stretch>
        </p:blipFill>
        <p:spPr bwMode="auto">
          <a:xfrm>
            <a:off x="5667375" y="2219325"/>
            <a:ext cx="3476625" cy="46386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defRPr/>
            </a:pPr>
            <a:r>
              <a:rPr lang="en-US" dirty="0" smtClean="0"/>
              <a:t>“What is the Church?”</a:t>
            </a:r>
          </a:p>
        </p:txBody>
      </p:sp>
      <p:sp>
        <p:nvSpPr>
          <p:cNvPr id="8195" name="Rectangle 3"/>
          <p:cNvSpPr>
            <a:spLocks noGrp="1" noChangeArrowheads="1"/>
          </p:cNvSpPr>
          <p:nvPr>
            <p:ph type="body" idx="1"/>
          </p:nvPr>
        </p:nvSpPr>
        <p:spPr/>
        <p:txBody>
          <a:bodyPr/>
          <a:lstStyle/>
          <a:p>
            <a:pPr eaLnBrk="1" hangingPunct="1">
              <a:defRPr/>
            </a:pPr>
            <a:r>
              <a:rPr lang="en-US" dirty="0" smtClean="0"/>
              <a:t>Cardinal Avery Dulles developed a way of answering this question using </a:t>
            </a:r>
            <a:r>
              <a:rPr lang="en-US" b="1" u="sng" dirty="0" smtClean="0"/>
              <a:t>models</a:t>
            </a:r>
            <a:r>
              <a:rPr lang="en-US" b="1" dirty="0" smtClean="0"/>
              <a:t>.</a:t>
            </a:r>
            <a:r>
              <a:rPr lang="en-US" dirty="0" smtClean="0"/>
              <a:t> </a:t>
            </a:r>
          </a:p>
          <a:p>
            <a:pPr eaLnBrk="1" hangingPunct="1">
              <a:buFontTx/>
              <a:buNone/>
              <a:defRPr/>
            </a:pPr>
            <a:endParaRPr lang="en-US" sz="800" dirty="0" smtClean="0"/>
          </a:p>
          <a:p>
            <a:pPr eaLnBrk="1" hangingPunct="1">
              <a:buFontTx/>
              <a:buNone/>
              <a:defRPr/>
            </a:pPr>
            <a:endParaRPr lang="en-US" sz="800" dirty="0" smtClean="0"/>
          </a:p>
          <a:p>
            <a:pPr eaLnBrk="1" hangingPunct="1">
              <a:buFontTx/>
              <a:buNone/>
              <a:defRPr/>
            </a:pPr>
            <a:r>
              <a:rPr lang="en-US" dirty="0" smtClean="0"/>
              <a:t>	*</a:t>
            </a:r>
            <a:r>
              <a:rPr lang="en-US" sz="3000" u="sng" dirty="0" smtClean="0"/>
              <a:t>Trivia Question</a:t>
            </a:r>
            <a:r>
              <a:rPr lang="en-US" sz="3000" dirty="0" smtClean="0"/>
              <a:t>: A busy “transportation station” is named after Cardinal Avery’s father. – Where and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fade">
                                      <p:cBhvr>
                                        <p:cTn id="12" dur="1000"/>
                                        <p:tgtEl>
                                          <p:spTgt spid="8195">
                                            <p:txEl>
                                              <p:pRg st="3" end="3"/>
                                            </p:txEl>
                                          </p:spTgt>
                                        </p:tgtEl>
                                      </p:cBhvr>
                                    </p:animEffect>
                                    <p:anim calcmode="lin" valueType="num">
                                      <p:cBhvr>
                                        <p:cTn id="13"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DISCIPLES/ BODY OF CHRIST:</a:t>
            </a:r>
            <a:endParaRPr lang="en-US" dirty="0"/>
          </a:p>
        </p:txBody>
      </p:sp>
      <p:sp>
        <p:nvSpPr>
          <p:cNvPr id="3" name="Content Placeholder 2"/>
          <p:cNvSpPr>
            <a:spLocks noGrp="1"/>
          </p:cNvSpPr>
          <p:nvPr>
            <p:ph idx="1"/>
          </p:nvPr>
        </p:nvSpPr>
        <p:spPr>
          <a:xfrm>
            <a:off x="1143000" y="2362200"/>
            <a:ext cx="7388225" cy="3724275"/>
          </a:xfrm>
        </p:spPr>
        <p:txBody>
          <a:bodyPr/>
          <a:lstStyle/>
          <a:p>
            <a:r>
              <a:rPr lang="en-US" dirty="0" smtClean="0"/>
              <a:t>‘Disciple’ literally means ‘learner’</a:t>
            </a:r>
          </a:p>
          <a:p>
            <a:r>
              <a:rPr lang="en-US" dirty="0" smtClean="0"/>
              <a:t>“Come, follow me,” Jesus said, “And I will make you fishers of men.”</a:t>
            </a:r>
          </a:p>
          <a:p>
            <a:pPr lvl="1" algn="just"/>
            <a:r>
              <a:rPr lang="en-US" sz="2800" i="1" dirty="0" smtClean="0">
                <a:solidFill>
                  <a:schemeClr val="accent6">
                    <a:lumMod val="75000"/>
                  </a:schemeClr>
                </a:solidFill>
              </a:rPr>
              <a:t>We are called to follow Jesus, to learn from him, </a:t>
            </a:r>
            <a:r>
              <a:rPr lang="en-US" sz="2800" i="1" dirty="0" smtClean="0">
                <a:solidFill>
                  <a:schemeClr val="accent6">
                    <a:lumMod val="75000"/>
                  </a:schemeClr>
                </a:solidFill>
              </a:rPr>
              <a:t>to </a:t>
            </a:r>
            <a:r>
              <a:rPr lang="en-US" sz="2800" i="1" dirty="0" smtClean="0">
                <a:solidFill>
                  <a:schemeClr val="accent6">
                    <a:lumMod val="75000"/>
                  </a:schemeClr>
                </a:solidFill>
              </a:rPr>
              <a:t>be like him, and to help others do the </a:t>
            </a:r>
            <a:r>
              <a:rPr lang="en-US" sz="2800" i="1" dirty="0" smtClean="0">
                <a:solidFill>
                  <a:schemeClr val="accent6">
                    <a:lumMod val="75000"/>
                  </a:schemeClr>
                </a:solidFill>
              </a:rPr>
              <a:t>same.</a:t>
            </a:r>
          </a:p>
          <a:p>
            <a:pPr lvl="1" algn="just"/>
            <a:endParaRPr lang="en-US" sz="2800" i="1" dirty="0" smtClean="0">
              <a:solidFill>
                <a:schemeClr val="accent6">
                  <a:lumMod val="75000"/>
                </a:schemeClr>
              </a:solidFill>
            </a:endParaRPr>
          </a:p>
          <a:p>
            <a:pPr lvl="1" algn="just"/>
            <a:r>
              <a:rPr lang="en-US" sz="1800" dirty="0" smtClean="0"/>
              <a:t> “</a:t>
            </a:r>
            <a:r>
              <a:rPr lang="en-US" sz="1800" dirty="0"/>
              <a:t>I am the way, and the truth, and the life</a:t>
            </a:r>
            <a:r>
              <a:rPr lang="en-US" sz="1800" dirty="0" smtClean="0"/>
              <a:t>.”</a:t>
            </a:r>
            <a:endParaRPr lang="en-US" sz="1800" i="1" dirty="0" smtClean="0">
              <a:solidFill>
                <a:schemeClr val="accent6">
                  <a:lumMod val="75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56281"/>
            <a:ext cx="2797629" cy="210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19431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pjp2ea.org/pjp2ea/images/pjp2praying.jpg"/>
          <p:cNvPicPr>
            <a:picLocks noChangeAspect="1" noChangeArrowheads="1"/>
          </p:cNvPicPr>
          <p:nvPr/>
        </p:nvPicPr>
        <p:blipFill>
          <a:blip r:embed="rId2" cstate="print"/>
          <a:srcRect/>
          <a:stretch>
            <a:fillRect/>
          </a:stretch>
        </p:blipFill>
        <p:spPr bwMode="auto">
          <a:xfrm>
            <a:off x="0" y="3558903"/>
            <a:ext cx="2161615" cy="3266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http://home.snu.edu/~dwilliam/f97projects/teresa/mter2.jpg"/>
          <p:cNvPicPr>
            <a:picLocks noChangeAspect="1" noChangeArrowheads="1"/>
          </p:cNvPicPr>
          <p:nvPr/>
        </p:nvPicPr>
        <p:blipFill>
          <a:blip r:embed="rId3" cstate="print">
            <a:lum bright="10000"/>
          </a:blip>
          <a:srcRect/>
          <a:stretch>
            <a:fillRect/>
          </a:stretch>
        </p:blipFill>
        <p:spPr bwMode="auto">
          <a:xfrm>
            <a:off x="6835322" y="1"/>
            <a:ext cx="2308676" cy="3505199"/>
          </a:xfrm>
          <a:prstGeom prst="rect">
            <a:avLst/>
          </a:prstGeom>
          <a:noFill/>
        </p:spPr>
      </p:pic>
      <p:sp>
        <p:nvSpPr>
          <p:cNvPr id="2" name="Title 1"/>
          <p:cNvSpPr>
            <a:spLocks noGrp="1"/>
          </p:cNvSpPr>
          <p:nvPr>
            <p:ph type="title"/>
          </p:nvPr>
        </p:nvSpPr>
        <p:spPr/>
        <p:txBody>
          <a:bodyPr/>
          <a:lstStyle/>
          <a:p>
            <a:r>
              <a:rPr lang="en-US" dirty="0" smtClean="0"/>
              <a:t>What Marks a Disciple?</a:t>
            </a:r>
            <a:endParaRPr lang="en-US" dirty="0"/>
          </a:p>
        </p:txBody>
      </p:sp>
      <p:sp>
        <p:nvSpPr>
          <p:cNvPr id="3" name="Content Placeholder 2"/>
          <p:cNvSpPr>
            <a:spLocks noGrp="1"/>
          </p:cNvSpPr>
          <p:nvPr>
            <p:ph idx="1"/>
          </p:nvPr>
        </p:nvSpPr>
        <p:spPr>
          <a:xfrm>
            <a:off x="2438400" y="2895600"/>
            <a:ext cx="6858000" cy="4267200"/>
          </a:xfrm>
        </p:spPr>
        <p:txBody>
          <a:bodyPr/>
          <a:lstStyle/>
          <a:p>
            <a:pPr marL="514350" indent="-514350">
              <a:buFont typeface="+mj-lt"/>
              <a:buAutoNum type="arabicPeriod"/>
            </a:pPr>
            <a:r>
              <a:rPr lang="en-US" dirty="0" smtClean="0"/>
              <a:t>A Heart for Christ Alone</a:t>
            </a:r>
          </a:p>
          <a:p>
            <a:pPr marL="514350" indent="-514350">
              <a:buFont typeface="+mj-lt"/>
              <a:buAutoNum type="arabicPeriod"/>
            </a:pPr>
            <a:r>
              <a:rPr lang="en-US" dirty="0" smtClean="0"/>
              <a:t>A Mind Transformed </a:t>
            </a:r>
          </a:p>
          <a:p>
            <a:pPr marL="514350" indent="-514350">
              <a:buNone/>
            </a:pPr>
            <a:r>
              <a:rPr lang="en-US" dirty="0" smtClean="0"/>
              <a:t>         by the Word</a:t>
            </a:r>
          </a:p>
          <a:p>
            <a:pPr marL="0" indent="0">
              <a:buNone/>
            </a:pPr>
            <a:r>
              <a:rPr lang="en-US" dirty="0" smtClean="0"/>
              <a:t>3.  Arms of Love</a:t>
            </a:r>
          </a:p>
          <a:p>
            <a:pPr marL="0" indent="0">
              <a:buNone/>
            </a:pPr>
            <a:r>
              <a:rPr lang="en-US" dirty="0" smtClean="0"/>
              <a:t>4.  Knees for Prayer</a:t>
            </a:r>
          </a:p>
          <a:p>
            <a:pPr marL="0" indent="0">
              <a:buNone/>
            </a:pPr>
            <a:r>
              <a:rPr lang="en-US" dirty="0" smtClean="0"/>
              <a:t>5.  A Voice to Speak the Good News</a:t>
            </a:r>
          </a:p>
          <a:p>
            <a:pPr marL="0" indent="0">
              <a:buNone/>
            </a:pPr>
            <a:r>
              <a:rPr lang="en-US" dirty="0" smtClean="0"/>
              <a:t>6.  A Spirit of </a:t>
            </a:r>
            <a:r>
              <a:rPr lang="en-US" dirty="0" err="1" smtClean="0"/>
              <a:t>Servanthood</a:t>
            </a:r>
            <a:r>
              <a:rPr lang="en-US" dirty="0" smtClean="0"/>
              <a:t> &amp; Stewardship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u="sng" dirty="0" smtClean="0"/>
              <a:t>As the BODY OF CHRIST…</a:t>
            </a:r>
            <a:endParaRPr lang="en-US" dirty="0"/>
          </a:p>
        </p:txBody>
      </p:sp>
      <p:sp>
        <p:nvSpPr>
          <p:cNvPr id="29699" name="Rectangle 3"/>
          <p:cNvSpPr>
            <a:spLocks noGrp="1" noChangeArrowheads="1"/>
          </p:cNvSpPr>
          <p:nvPr>
            <p:ph type="body" idx="1"/>
          </p:nvPr>
        </p:nvSpPr>
        <p:spPr>
          <a:xfrm>
            <a:off x="838202" y="2362200"/>
            <a:ext cx="5394318" cy="4495799"/>
          </a:xfrm>
        </p:spPr>
        <p:txBody>
          <a:bodyPr/>
          <a:lstStyle/>
          <a:p>
            <a:pPr marL="533400" indent="-533400">
              <a:lnSpc>
                <a:spcPct val="90000"/>
              </a:lnSpc>
            </a:pPr>
            <a:r>
              <a:rPr lang="en-US" sz="2600" dirty="0" smtClean="0"/>
              <a:t>The community of disciples often stand in </a:t>
            </a:r>
            <a:r>
              <a:rPr lang="en-US" sz="2600" dirty="0"/>
              <a:t>contrast with the rest of </a:t>
            </a:r>
            <a:r>
              <a:rPr lang="en-US" sz="2600" dirty="0" smtClean="0"/>
              <a:t>society (for example: less </a:t>
            </a:r>
            <a:r>
              <a:rPr lang="en-US" sz="2600" dirty="0"/>
              <a:t>material success</a:t>
            </a:r>
            <a:r>
              <a:rPr lang="en-US" sz="2600" dirty="0" smtClean="0"/>
              <a:t>, social ridicule, persecution)  </a:t>
            </a:r>
            <a:endParaRPr lang="en-US" sz="2600" dirty="0"/>
          </a:p>
          <a:p>
            <a:pPr marL="533400" indent="-533400">
              <a:lnSpc>
                <a:spcPct val="90000"/>
              </a:lnSpc>
            </a:pPr>
            <a:r>
              <a:rPr lang="en-US" sz="2600" dirty="0" smtClean="0"/>
              <a:t>Christians are faithful, hopeful, loving people who often need to choose to be different.</a:t>
            </a:r>
          </a:p>
          <a:p>
            <a:pPr marL="533400" indent="-533400">
              <a:lnSpc>
                <a:spcPct val="90000"/>
              </a:lnSpc>
            </a:pPr>
            <a:r>
              <a:rPr lang="en-US" sz="2600" dirty="0" smtClean="0"/>
              <a:t>We all have a unique role to play in the Church</a:t>
            </a:r>
            <a:endParaRPr lang="en-US" sz="2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10" y="4648200"/>
            <a:ext cx="2929303" cy="21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47" y="2514600"/>
            <a:ext cx="289306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572" y="0"/>
            <a:ext cx="2231199"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heel(4)">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heel(4)">
                                      <p:cBhvr>
                                        <p:cTn id="17" dur="2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Teresa of Avila reminds us…</a:t>
            </a:r>
            <a:endParaRPr lang="en-US" dirty="0"/>
          </a:p>
        </p:txBody>
      </p:sp>
      <p:sp>
        <p:nvSpPr>
          <p:cNvPr id="3" name="Content Placeholder 2"/>
          <p:cNvSpPr>
            <a:spLocks noGrp="1"/>
          </p:cNvSpPr>
          <p:nvPr>
            <p:ph idx="1"/>
          </p:nvPr>
        </p:nvSpPr>
        <p:spPr>
          <a:xfrm>
            <a:off x="838200" y="2362200"/>
            <a:ext cx="8382000" cy="3724275"/>
          </a:xfrm>
        </p:spPr>
        <p:txBody>
          <a:bodyPr/>
          <a:lstStyle/>
          <a:p>
            <a:pPr marL="0" indent="0">
              <a:buNone/>
            </a:pPr>
            <a:r>
              <a:rPr lang="en-US" sz="2400" dirty="0" smtClean="0"/>
              <a:t>Christ </a:t>
            </a:r>
            <a:r>
              <a:rPr lang="en-US" sz="2400" dirty="0"/>
              <a:t>has no </a:t>
            </a:r>
            <a:r>
              <a:rPr lang="en-US" sz="2400" dirty="0" smtClean="0"/>
              <a:t>body now </a:t>
            </a:r>
            <a:r>
              <a:rPr lang="en-US" sz="2400" dirty="0"/>
              <a:t>but yours,</a:t>
            </a:r>
            <a:br>
              <a:rPr lang="en-US" sz="2400" dirty="0"/>
            </a:br>
            <a:r>
              <a:rPr lang="en-US" sz="2400" dirty="0"/>
              <a:t>No hands, no feet on earth but </a:t>
            </a:r>
            <a:r>
              <a:rPr lang="en-US" sz="2400" dirty="0" smtClean="0"/>
              <a:t>yours</a:t>
            </a:r>
            <a:r>
              <a:rPr lang="en-US" sz="2400" dirty="0" smtClean="0"/>
              <a:t>.</a:t>
            </a:r>
            <a:r>
              <a:rPr lang="en-US" sz="2400" dirty="0"/>
              <a:t/>
            </a:r>
            <a:br>
              <a:rPr lang="en-US" sz="2400" dirty="0"/>
            </a:br>
            <a:r>
              <a:rPr lang="en-US" sz="2400" dirty="0"/>
              <a:t>Yours are the eyes with which he looks</a:t>
            </a:r>
            <a:br>
              <a:rPr lang="en-US" sz="2400" dirty="0"/>
            </a:br>
            <a:r>
              <a:rPr lang="en-US" sz="2400" dirty="0"/>
              <a:t>Compassion on this </a:t>
            </a:r>
            <a:r>
              <a:rPr lang="en-US" sz="2400" dirty="0" smtClean="0"/>
              <a:t>world.</a:t>
            </a:r>
            <a:r>
              <a:rPr lang="en-US" sz="2400" dirty="0"/>
              <a:t/>
            </a:r>
            <a:br>
              <a:rPr lang="en-US" sz="2400" dirty="0"/>
            </a:br>
            <a:r>
              <a:rPr lang="en-US" sz="2400" dirty="0"/>
              <a:t>Yours are the feet with which he walks to do </a:t>
            </a:r>
            <a:r>
              <a:rPr lang="en-US" sz="2400" dirty="0" smtClean="0"/>
              <a:t>good.</a:t>
            </a:r>
            <a:r>
              <a:rPr lang="en-US" sz="2400" dirty="0"/>
              <a:t/>
            </a:r>
            <a:br>
              <a:rPr lang="en-US" sz="2400" dirty="0"/>
            </a:br>
            <a:r>
              <a:rPr lang="en-US" sz="2400" dirty="0"/>
              <a:t>Yours are the </a:t>
            </a:r>
            <a:r>
              <a:rPr lang="en-US" sz="2400" dirty="0" smtClean="0"/>
              <a:t>hands through which </a:t>
            </a:r>
            <a:r>
              <a:rPr lang="en-US" sz="2400" dirty="0"/>
              <a:t>he blesses all the world.</a:t>
            </a:r>
            <a:br>
              <a:rPr lang="en-US" sz="2400" dirty="0"/>
            </a:br>
            <a:r>
              <a:rPr lang="en-US" sz="2400" dirty="0"/>
              <a:t>Yours are the hands, yours are the feet,</a:t>
            </a:r>
            <a:br>
              <a:rPr lang="en-US" sz="2400" dirty="0"/>
            </a:br>
            <a:r>
              <a:rPr lang="en-US" sz="2400" dirty="0"/>
              <a:t>Yours are the eyes, you are his body</a:t>
            </a:r>
            <a:r>
              <a:rPr lang="en-US" sz="2400" dirty="0" smtClean="0"/>
              <a:t>.</a:t>
            </a:r>
            <a:r>
              <a:rPr lang="en-US" sz="2400" dirty="0"/>
              <a:t/>
            </a:r>
            <a:br>
              <a:rPr lang="en-US" sz="2400" dirty="0"/>
            </a:br>
            <a:r>
              <a:rPr lang="en-US" sz="2400" dirty="0"/>
              <a:t>Christ has no body now on earth but yours.</a:t>
            </a:r>
          </a:p>
          <a:p>
            <a:pPr marL="0" indent="0">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632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317597"/>
            <a:ext cx="3124200" cy="449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16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8229600" cy="914400"/>
          </a:xfrm>
        </p:spPr>
        <p:txBody>
          <a:bodyPr/>
          <a:lstStyle/>
          <a:p>
            <a:pPr algn="ctr" eaLnBrk="1" hangingPunct="1">
              <a:defRPr/>
            </a:pPr>
            <a:r>
              <a:rPr lang="en-US" dirty="0" smtClean="0"/>
              <a:t>How the models work together</a:t>
            </a:r>
          </a:p>
        </p:txBody>
      </p:sp>
      <p:sp>
        <p:nvSpPr>
          <p:cNvPr id="21507" name="Rectangle 3"/>
          <p:cNvSpPr>
            <a:spLocks noGrp="1" noChangeArrowheads="1"/>
          </p:cNvSpPr>
          <p:nvPr>
            <p:ph type="body" idx="1"/>
          </p:nvPr>
        </p:nvSpPr>
        <p:spPr>
          <a:xfrm>
            <a:off x="914400" y="2286000"/>
            <a:ext cx="8229600" cy="5791200"/>
          </a:xfrm>
          <a:ln>
            <a:solidFill>
              <a:schemeClr val="accent1"/>
            </a:solidFill>
          </a:ln>
        </p:spPr>
        <p:txBody>
          <a:bodyPr/>
          <a:lstStyle/>
          <a:p>
            <a:pPr eaLnBrk="1" hangingPunct="1">
              <a:defRPr/>
            </a:pPr>
            <a:r>
              <a:rPr lang="en-US" sz="3000" dirty="0" smtClean="0"/>
              <a:t>The Church as </a:t>
            </a:r>
            <a:r>
              <a:rPr lang="en-US" sz="3000" u="sng" dirty="0" smtClean="0"/>
              <a:t>Sacrament</a:t>
            </a:r>
            <a:r>
              <a:rPr lang="en-US" sz="3000" dirty="0" smtClean="0"/>
              <a:t>: founded by Christ, combining visible (human) with invisible (divine) </a:t>
            </a:r>
            <a:r>
              <a:rPr lang="en-US" sz="3000" dirty="0" smtClean="0"/>
              <a:t>dimensions that help us to grow in holiness. This </a:t>
            </a:r>
            <a:r>
              <a:rPr lang="en-US" sz="3000" dirty="0" smtClean="0"/>
              <a:t>leads to…</a:t>
            </a:r>
          </a:p>
          <a:p>
            <a:pPr eaLnBrk="1" hangingPunct="1">
              <a:defRPr/>
            </a:pPr>
            <a:r>
              <a:rPr lang="en-US" sz="3000" dirty="0" smtClean="0"/>
              <a:t>The Church as </a:t>
            </a:r>
            <a:r>
              <a:rPr lang="en-US" sz="3000" u="sng" dirty="0" smtClean="0"/>
              <a:t>Community</a:t>
            </a:r>
            <a:r>
              <a:rPr lang="en-US" sz="3000" dirty="0"/>
              <a:t>:</a:t>
            </a:r>
            <a:r>
              <a:rPr lang="en-US" sz="3000" dirty="0" smtClean="0"/>
              <a:t>  Strengthened and called together by the sacraments, a community is created.  This leads to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ircle(in)">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ircle(in)">
                                      <p:cBhvr>
                                        <p:cTn id="12"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693025" cy="4191000"/>
          </a:xfrm>
        </p:spPr>
        <p:txBody>
          <a:bodyPr/>
          <a:lstStyle/>
          <a:p>
            <a:r>
              <a:rPr lang="en-US" sz="3200" dirty="0" smtClean="0"/>
              <a:t>The Church as </a:t>
            </a:r>
            <a:r>
              <a:rPr lang="en-US" sz="3200" u="sng" dirty="0" smtClean="0"/>
              <a:t>Herald</a:t>
            </a:r>
            <a:r>
              <a:rPr lang="en-US" sz="3200" dirty="0"/>
              <a:t>:</a:t>
            </a:r>
            <a:r>
              <a:rPr lang="en-US" sz="3200" dirty="0" smtClean="0"/>
              <a:t>  The community feels compelled to share the good news with others.  Which leads to . . .</a:t>
            </a:r>
          </a:p>
          <a:p>
            <a:r>
              <a:rPr lang="en-US" sz="3200" dirty="0" smtClean="0"/>
              <a:t>The Church as </a:t>
            </a:r>
            <a:r>
              <a:rPr lang="en-US" sz="3200" u="sng" dirty="0" smtClean="0"/>
              <a:t>Institution</a:t>
            </a:r>
            <a:r>
              <a:rPr lang="en-US" sz="3200" dirty="0"/>
              <a:t>:</a:t>
            </a:r>
            <a:r>
              <a:rPr lang="en-US" sz="3200" dirty="0" smtClean="0"/>
              <a:t>  A need to codify the beliefs of the community, so that the essential parts of the message are preserved.  Which leads to . . .</a:t>
            </a:r>
          </a:p>
          <a:p>
            <a:endParaRPr lang="en-US" dirty="0" smtClean="0"/>
          </a:p>
          <a:p>
            <a:endParaRPr lang="en-US" dirty="0"/>
          </a:p>
        </p:txBody>
      </p:sp>
      <p:sp>
        <p:nvSpPr>
          <p:cNvPr id="4" name="Rectangle 2"/>
          <p:cNvSpPr>
            <a:spLocks noGrp="1" noChangeArrowheads="1"/>
          </p:cNvSpPr>
          <p:nvPr>
            <p:ph type="title"/>
          </p:nvPr>
        </p:nvSpPr>
        <p:spPr/>
        <p:txBody>
          <a:bodyPr/>
          <a:lstStyle/>
          <a:p>
            <a:pPr algn="ctr" eaLnBrk="1" hangingPunct="1">
              <a:defRPr/>
            </a:pPr>
            <a:r>
              <a:rPr lang="en-US" dirty="0" smtClean="0"/>
              <a:t>How the models work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914400"/>
            <a:ext cx="8229600" cy="914400"/>
          </a:xfrm>
        </p:spPr>
        <p:txBody>
          <a:bodyPr/>
          <a:lstStyle/>
          <a:p>
            <a:pPr algn="ctr" eaLnBrk="1" hangingPunct="1">
              <a:defRPr/>
            </a:pPr>
            <a:r>
              <a:rPr lang="en-US" dirty="0" smtClean="0"/>
              <a:t>How the models work together</a:t>
            </a:r>
          </a:p>
        </p:txBody>
      </p:sp>
      <p:sp>
        <p:nvSpPr>
          <p:cNvPr id="22531" name="Rectangle 3"/>
          <p:cNvSpPr>
            <a:spLocks noGrp="1" noChangeArrowheads="1"/>
          </p:cNvSpPr>
          <p:nvPr>
            <p:ph type="body" idx="1"/>
          </p:nvPr>
        </p:nvSpPr>
        <p:spPr>
          <a:xfrm>
            <a:off x="533400" y="2286000"/>
            <a:ext cx="8229600" cy="5791200"/>
          </a:xfrm>
        </p:spPr>
        <p:txBody>
          <a:bodyPr/>
          <a:lstStyle/>
          <a:p>
            <a:pPr eaLnBrk="1" hangingPunct="1">
              <a:defRPr/>
            </a:pPr>
            <a:r>
              <a:rPr lang="en-US" sz="3000" dirty="0" smtClean="0"/>
              <a:t>The Church as </a:t>
            </a:r>
            <a:r>
              <a:rPr lang="en-US" sz="3000" u="sng" dirty="0" smtClean="0"/>
              <a:t>Servant</a:t>
            </a:r>
            <a:r>
              <a:rPr lang="en-US" sz="3000" dirty="0"/>
              <a:t>:</a:t>
            </a:r>
            <a:r>
              <a:rPr lang="en-US" sz="3000" dirty="0" smtClean="0"/>
              <a:t>  A community of believers compelled to put their beliefs into action.  Which leads to . . .</a:t>
            </a:r>
          </a:p>
          <a:p>
            <a:pPr eaLnBrk="1" hangingPunct="1">
              <a:defRPr/>
            </a:pPr>
            <a:r>
              <a:rPr lang="en-US" sz="3000" dirty="0" smtClean="0"/>
              <a:t>The Church as the </a:t>
            </a:r>
            <a:r>
              <a:rPr lang="en-US" sz="3000" u="sng" dirty="0" smtClean="0"/>
              <a:t>Body of Christ</a:t>
            </a:r>
            <a:r>
              <a:rPr lang="en-US" sz="3000" dirty="0"/>
              <a:t>:</a:t>
            </a:r>
            <a:r>
              <a:rPr lang="en-US" sz="3000" dirty="0" smtClean="0"/>
              <a:t>  Founded by Jesus, this Church strives to imitate more and more clearly the life of its founder.</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ircle(in)">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ircle(in)">
                                      <p:cBhvr>
                                        <p:cTn id="12"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990600"/>
            <a:ext cx="8229600" cy="914400"/>
          </a:xfrm>
        </p:spPr>
        <p:txBody>
          <a:bodyPr/>
          <a:lstStyle/>
          <a:p>
            <a:pPr algn="ctr" eaLnBrk="1" hangingPunct="1">
              <a:defRPr/>
            </a:pPr>
            <a:r>
              <a:rPr lang="en-US" dirty="0" smtClean="0"/>
              <a:t>How the models work together</a:t>
            </a:r>
          </a:p>
        </p:txBody>
      </p:sp>
      <p:sp>
        <p:nvSpPr>
          <p:cNvPr id="23555" name="Rectangle 3"/>
          <p:cNvSpPr>
            <a:spLocks noGrp="1" noChangeArrowheads="1"/>
          </p:cNvSpPr>
          <p:nvPr>
            <p:ph type="body" idx="1"/>
          </p:nvPr>
        </p:nvSpPr>
        <p:spPr>
          <a:xfrm>
            <a:off x="609600" y="2209800"/>
            <a:ext cx="8229600" cy="5715000"/>
          </a:xfrm>
        </p:spPr>
        <p:txBody>
          <a:bodyPr/>
          <a:lstStyle/>
          <a:p>
            <a:pPr eaLnBrk="1" hangingPunct="1">
              <a:buFontTx/>
              <a:buNone/>
              <a:defRPr/>
            </a:pPr>
            <a:r>
              <a:rPr lang="en-US" dirty="0" smtClean="0"/>
              <a:t>	</a:t>
            </a:r>
            <a:endParaRPr lang="en-US" sz="3100" dirty="0" smtClean="0"/>
          </a:p>
          <a:p>
            <a:pPr>
              <a:defRPr/>
            </a:pPr>
            <a:r>
              <a:rPr lang="en-US" sz="3100" dirty="0" smtClean="0"/>
              <a:t>These models are best understood as a spiral, leading us deeper and deeper into the mystery of Christ</a:t>
            </a:r>
            <a:r>
              <a:rPr lang="en-US" sz="3100" dirty="0" smtClean="0"/>
              <a:t>.</a:t>
            </a:r>
            <a:endParaRPr lang="en-US" sz="3100" dirty="0" smtClean="0"/>
          </a:p>
          <a:p>
            <a:pPr eaLnBrk="1" hangingPunct="1">
              <a:defRPr/>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20886"/>
            <a:ext cx="2895600" cy="283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circle(in)">
                                      <p:cBhvr>
                                        <p:cTn id="7"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a:t>
            </a:r>
            <a:endParaRPr lang="en-US" dirty="0"/>
          </a:p>
        </p:txBody>
      </p:sp>
      <p:pic>
        <p:nvPicPr>
          <p:cNvPr id="5123" name="Picture Placeholder 4" descr="Dulles.jpg"/>
          <p:cNvPicPr>
            <a:picLocks noGrp="1" noChangeAspect="1"/>
          </p:cNvPicPr>
          <p:nvPr>
            <p:ph sz="half" idx="2"/>
          </p:nvPr>
        </p:nvPicPr>
        <p:blipFill>
          <a:blip r:embed="rId2" cstate="print"/>
          <a:srcRect/>
          <a:stretch>
            <a:fillRect/>
          </a:stretch>
        </p:blipFill>
        <p:spPr>
          <a:xfrm>
            <a:off x="381000" y="3505200"/>
            <a:ext cx="4040188" cy="2713038"/>
          </a:xfrm>
        </p:spPr>
      </p:pic>
      <p:sp>
        <p:nvSpPr>
          <p:cNvPr id="10" name="Text Placeholder 9"/>
          <p:cNvSpPr>
            <a:spLocks noGrp="1"/>
          </p:cNvSpPr>
          <p:nvPr>
            <p:ph type="body" sz="quarter" idx="3"/>
          </p:nvPr>
        </p:nvSpPr>
        <p:spPr>
          <a:xfrm>
            <a:off x="4572000" y="533400"/>
            <a:ext cx="4041775" cy="639763"/>
          </a:xfrm>
        </p:spPr>
        <p:txBody>
          <a:bodyPr/>
          <a:lstStyle/>
          <a:p>
            <a:pPr>
              <a:defRPr/>
            </a:pPr>
            <a:endParaRPr lang="en-US" dirty="0" smtClean="0"/>
          </a:p>
          <a:p>
            <a:pPr>
              <a:defRPr/>
            </a:pPr>
            <a:r>
              <a:rPr lang="en-US" dirty="0" smtClean="0"/>
              <a:t>ANSWER:</a:t>
            </a:r>
          </a:p>
          <a:p>
            <a:pPr>
              <a:defRPr/>
            </a:pPr>
            <a:endParaRPr lang="en-US" dirty="0"/>
          </a:p>
        </p:txBody>
      </p:sp>
      <p:sp>
        <p:nvSpPr>
          <p:cNvPr id="11" name="Content Placeholder 10"/>
          <p:cNvSpPr>
            <a:spLocks noGrp="1"/>
          </p:cNvSpPr>
          <p:nvPr>
            <p:ph sz="quarter" idx="4"/>
          </p:nvPr>
        </p:nvSpPr>
        <p:spPr>
          <a:xfrm>
            <a:off x="4724400" y="685800"/>
            <a:ext cx="4191000" cy="4297363"/>
          </a:xfrm>
        </p:spPr>
        <p:txBody>
          <a:bodyPr/>
          <a:lstStyle/>
          <a:p>
            <a:pPr>
              <a:buFontTx/>
              <a:buNone/>
              <a:defRPr/>
            </a:pPr>
            <a:r>
              <a:rPr lang="en-US" dirty="0" smtClean="0"/>
              <a:t>Dulles International Airport</a:t>
            </a:r>
          </a:p>
          <a:p>
            <a:pPr>
              <a:buFontTx/>
              <a:buNone/>
              <a:defRPr/>
            </a:pPr>
            <a:r>
              <a:rPr lang="en-US" dirty="0" smtClean="0"/>
              <a:t>Washington, DC</a:t>
            </a:r>
          </a:p>
          <a:p>
            <a:pPr>
              <a:buFontTx/>
              <a:buNone/>
              <a:defRPr/>
            </a:pPr>
            <a:r>
              <a:rPr lang="en-US" dirty="0" smtClean="0"/>
              <a:t>(Virginia) </a:t>
            </a:r>
            <a:endParaRPr lang="en-US" dirty="0"/>
          </a:p>
        </p:txBody>
      </p:sp>
      <p:pic>
        <p:nvPicPr>
          <p:cNvPr id="5126" name="Picture 4" descr="http://www.american-architecture.info/USA/USA-Washington/800px-Aerial_view_of_Dulles-1985.jpg"/>
          <p:cNvPicPr>
            <a:picLocks noChangeAspect="1" noChangeArrowheads="1"/>
          </p:cNvPicPr>
          <p:nvPr/>
        </p:nvPicPr>
        <p:blipFill>
          <a:blip r:embed="rId3" cstate="print"/>
          <a:srcRect/>
          <a:stretch>
            <a:fillRect/>
          </a:stretch>
        </p:blipFill>
        <p:spPr bwMode="auto">
          <a:xfrm>
            <a:off x="4648200" y="3429000"/>
            <a:ext cx="4117975" cy="2743200"/>
          </a:xfrm>
          <a:prstGeom prst="rect">
            <a:avLst/>
          </a:prstGeom>
          <a:noFill/>
          <a:ln w="9525">
            <a:noFill/>
            <a:miter lim="800000"/>
            <a:headEnd/>
            <a:tailEnd/>
          </a:ln>
        </p:spPr>
      </p:pic>
      <p:pic>
        <p:nvPicPr>
          <p:cNvPr id="5127" name="Picture 6" descr="http://www.american-architecture.info/USA/USA-Washington/209b.JPG"/>
          <p:cNvPicPr>
            <a:picLocks noChangeAspect="1" noChangeArrowheads="1"/>
          </p:cNvPicPr>
          <p:nvPr/>
        </p:nvPicPr>
        <p:blipFill>
          <a:blip r:embed="rId4" cstate="print"/>
          <a:srcRect/>
          <a:stretch>
            <a:fillRect/>
          </a:stretch>
        </p:blipFill>
        <p:spPr bwMode="auto">
          <a:xfrm>
            <a:off x="457200" y="762000"/>
            <a:ext cx="387985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smtClean="0"/>
              <a:t/>
            </a:r>
            <a:br>
              <a:rPr lang="en-US" dirty="0" smtClean="0"/>
            </a:br>
            <a:endParaRPr lang="en-US" dirty="0"/>
          </a:p>
        </p:txBody>
      </p:sp>
      <p:pic>
        <p:nvPicPr>
          <p:cNvPr id="6147" name="Picture Placeholder 10" descr="AveryDulles,SJ.jpg"/>
          <p:cNvPicPr>
            <a:picLocks noGrp="1" noChangeAspect="1"/>
          </p:cNvPicPr>
          <p:nvPr>
            <p:ph type="pic" idx="1"/>
          </p:nvPr>
        </p:nvPicPr>
        <p:blipFill>
          <a:blip r:embed="rId2" cstate="print"/>
          <a:srcRect/>
          <a:stretch>
            <a:fillRect/>
          </a:stretch>
        </p:blipFill>
        <p:spPr>
          <a:xfrm>
            <a:off x="3048000" y="2438400"/>
            <a:ext cx="3130550" cy="4114800"/>
          </a:xfrm>
        </p:spPr>
      </p:pic>
      <p:sp>
        <p:nvSpPr>
          <p:cNvPr id="7" name="Text Placeholder 6"/>
          <p:cNvSpPr>
            <a:spLocks noGrp="1"/>
          </p:cNvSpPr>
          <p:nvPr>
            <p:ph type="body" sz="half" idx="2"/>
          </p:nvPr>
        </p:nvSpPr>
        <p:spPr>
          <a:xfrm>
            <a:off x="1143000" y="1066800"/>
            <a:ext cx="5486400" cy="804862"/>
          </a:xfrm>
        </p:spPr>
        <p:txBody>
          <a:bodyPr/>
          <a:lstStyle/>
          <a:p>
            <a:pPr algn="ctr">
              <a:defRPr/>
            </a:pPr>
            <a:r>
              <a:rPr lang="en-US" sz="2400" dirty="0" smtClean="0"/>
              <a:t>Cardinal Avery Dulles, S.J. </a:t>
            </a:r>
          </a:p>
          <a:p>
            <a:pPr algn="ctr">
              <a:defRPr/>
            </a:pPr>
            <a:r>
              <a:rPr lang="en-US" sz="2400" dirty="0" smtClean="0"/>
              <a:t>(1918-2008)</a:t>
            </a:r>
          </a:p>
          <a:p>
            <a:pPr algn="ctr">
              <a:defRPr/>
            </a:pPr>
            <a:endParaRPr lang="en-US" dirty="0" smtClean="0"/>
          </a:p>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Models</a:t>
            </a:r>
            <a:endParaRPr lang="en-US" dirty="0"/>
          </a:p>
        </p:txBody>
      </p:sp>
      <p:sp>
        <p:nvSpPr>
          <p:cNvPr id="6" name="Content Placeholder 5"/>
          <p:cNvSpPr>
            <a:spLocks noGrp="1"/>
          </p:cNvSpPr>
          <p:nvPr>
            <p:ph idx="1"/>
          </p:nvPr>
        </p:nvSpPr>
        <p:spPr/>
        <p:txBody>
          <a:bodyPr/>
          <a:lstStyle/>
          <a:p>
            <a:r>
              <a:rPr lang="en-US" dirty="0" smtClean="0"/>
              <a:t>Sacrament</a:t>
            </a:r>
          </a:p>
          <a:p>
            <a:r>
              <a:rPr lang="en-US" dirty="0" smtClean="0"/>
              <a:t>Herald</a:t>
            </a:r>
          </a:p>
          <a:p>
            <a:r>
              <a:rPr lang="en-US" dirty="0" smtClean="0"/>
              <a:t>Servant</a:t>
            </a:r>
          </a:p>
          <a:p>
            <a:r>
              <a:rPr lang="en-US" dirty="0" smtClean="0"/>
              <a:t>Institution</a:t>
            </a:r>
          </a:p>
          <a:p>
            <a:r>
              <a:rPr lang="en-US" dirty="0" smtClean="0"/>
              <a:t>Community of Disciples/ Body of Christ</a:t>
            </a:r>
          </a:p>
          <a:p>
            <a:endParaRPr lang="en-US" dirty="0"/>
          </a:p>
          <a:p>
            <a:r>
              <a:rPr lang="en-US" dirty="0" smtClean="0"/>
              <a:t>1976, 1987, 2002 </a:t>
            </a:r>
          </a:p>
          <a:p>
            <a:endParaRPr lang="en-US" dirty="0"/>
          </a:p>
        </p:txBody>
      </p:sp>
    </p:spTree>
    <p:extLst>
      <p:ext uri="{BB962C8B-B14F-4D97-AF65-F5344CB8AC3E}">
        <p14:creationId xmlns:p14="http://schemas.microsoft.com/office/powerpoint/2010/main" val="77647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762000" y="457200"/>
            <a:ext cx="7924800" cy="1143000"/>
          </a:xfrm>
        </p:spPr>
        <p:txBody>
          <a:bodyPr/>
          <a:lstStyle/>
          <a:p>
            <a:r>
              <a:rPr lang="en-US" u="sng" dirty="0"/>
              <a:t>SACRAMENT</a:t>
            </a:r>
            <a:r>
              <a:rPr lang="en-US" dirty="0"/>
              <a:t>:</a:t>
            </a:r>
          </a:p>
        </p:txBody>
      </p:sp>
      <p:sp>
        <p:nvSpPr>
          <p:cNvPr id="22531" name="Rectangle 3"/>
          <p:cNvSpPr>
            <a:spLocks noGrp="1" noChangeArrowheads="1"/>
          </p:cNvSpPr>
          <p:nvPr>
            <p:ph type="body" idx="1"/>
          </p:nvPr>
        </p:nvSpPr>
        <p:spPr>
          <a:xfrm>
            <a:off x="914400" y="1447800"/>
            <a:ext cx="5105400" cy="533400"/>
          </a:xfrm>
        </p:spPr>
        <p:txBody>
          <a:bodyPr/>
          <a:lstStyle/>
          <a:p>
            <a:pPr marL="0" indent="0">
              <a:buNone/>
            </a:pPr>
            <a:r>
              <a:rPr lang="en-US" sz="2400" dirty="0" smtClean="0"/>
              <a:t>a </a:t>
            </a:r>
            <a:r>
              <a:rPr lang="en-US" sz="2400" dirty="0"/>
              <a:t>physical sign of God’s saving </a:t>
            </a:r>
            <a:r>
              <a:rPr lang="en-US" sz="2400" dirty="0" smtClean="0"/>
              <a:t>love  </a:t>
            </a:r>
            <a:endParaRPr lang="en-US" sz="2400" dirty="0"/>
          </a:p>
        </p:txBody>
      </p:sp>
      <p:sp>
        <p:nvSpPr>
          <p:cNvPr id="4" name="TextBox 3"/>
          <p:cNvSpPr txBox="1"/>
          <p:nvPr/>
        </p:nvSpPr>
        <p:spPr>
          <a:xfrm>
            <a:off x="630115" y="3093661"/>
            <a:ext cx="5334000" cy="830997"/>
          </a:xfrm>
          <a:prstGeom prst="rect">
            <a:avLst/>
          </a:prstGeom>
          <a:noFill/>
        </p:spPr>
        <p:txBody>
          <a:bodyPr wrap="square" rtlCol="0">
            <a:spAutoFit/>
          </a:bodyPr>
          <a:lstStyle/>
          <a:p>
            <a:pPr marL="623888" lvl="2" indent="-342900">
              <a:buFont typeface="Arial" pitchFamily="34" charset="0"/>
              <a:buChar char="•"/>
            </a:pPr>
            <a:r>
              <a:rPr lang="en-US" sz="2400" dirty="0"/>
              <a:t>W</a:t>
            </a:r>
            <a:r>
              <a:rPr lang="en-US" sz="2400" dirty="0" smtClean="0"/>
              <a:t>hen </a:t>
            </a:r>
            <a:r>
              <a:rPr lang="en-US" sz="2400" dirty="0"/>
              <a:t>the people of the </a:t>
            </a:r>
            <a:r>
              <a:rPr lang="en-US" sz="2400" dirty="0" smtClean="0"/>
              <a:t>Church </a:t>
            </a:r>
            <a:r>
              <a:rPr lang="en-US" sz="2400" dirty="0"/>
              <a:t>worship, </a:t>
            </a:r>
            <a:r>
              <a:rPr lang="en-US" sz="2400" dirty="0" smtClean="0"/>
              <a:t>preach</a:t>
            </a:r>
            <a:r>
              <a:rPr lang="en-US" sz="2400" dirty="0" smtClean="0"/>
              <a:t>, </a:t>
            </a:r>
            <a:r>
              <a:rPr lang="en-US" sz="2400" dirty="0"/>
              <a:t>and </a:t>
            </a:r>
            <a:r>
              <a:rPr lang="en-US" sz="2400" dirty="0" smtClean="0"/>
              <a:t>serve</a:t>
            </a:r>
            <a:endParaRPr lang="en-US" sz="2400" dirty="0"/>
          </a:p>
        </p:txBody>
      </p:sp>
      <p:sp>
        <p:nvSpPr>
          <p:cNvPr id="2" name="TextBox 1"/>
          <p:cNvSpPr txBox="1"/>
          <p:nvPr/>
        </p:nvSpPr>
        <p:spPr>
          <a:xfrm>
            <a:off x="647700" y="2590800"/>
            <a:ext cx="5867400" cy="738664"/>
          </a:xfrm>
          <a:prstGeom prst="rect">
            <a:avLst/>
          </a:prstGeom>
          <a:noFill/>
        </p:spPr>
        <p:txBody>
          <a:bodyPr wrap="square" rtlCol="0">
            <a:spAutoFit/>
          </a:bodyPr>
          <a:lstStyle/>
          <a:p>
            <a:pPr marL="0" lvl="1"/>
            <a:r>
              <a:rPr lang="en-US" sz="2400" b="1" u="sng" dirty="0">
                <a:solidFill>
                  <a:schemeClr val="accent6">
                    <a:lumMod val="75000"/>
                  </a:schemeClr>
                </a:solidFill>
              </a:rPr>
              <a:t>How is God’s saving power revealed? </a:t>
            </a:r>
          </a:p>
          <a:p>
            <a:endParaRPr lang="en-US" dirty="0"/>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68923"/>
            <a:ext cx="4151322" cy="246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34988"/>
            <a:ext cx="3893004" cy="291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830" y="46264"/>
            <a:ext cx="3047284" cy="231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609600"/>
            <a:ext cx="8229600" cy="1384300"/>
          </a:xfrm>
        </p:spPr>
        <p:txBody>
          <a:bodyPr/>
          <a:lstStyle/>
          <a:p>
            <a:pPr algn="ctr" eaLnBrk="1" hangingPunct="1">
              <a:defRPr/>
            </a:pPr>
            <a:r>
              <a:rPr lang="en-US" dirty="0" smtClean="0"/>
              <a:t>The Church as Sacrament</a:t>
            </a:r>
          </a:p>
        </p:txBody>
      </p:sp>
      <p:sp>
        <p:nvSpPr>
          <p:cNvPr id="13315" name="Rectangle 3"/>
          <p:cNvSpPr>
            <a:spLocks noGrp="1" noChangeArrowheads="1"/>
          </p:cNvSpPr>
          <p:nvPr>
            <p:ph type="body" idx="1"/>
          </p:nvPr>
        </p:nvSpPr>
        <p:spPr>
          <a:xfrm>
            <a:off x="685800" y="2209800"/>
            <a:ext cx="8305800" cy="4648200"/>
          </a:xfrm>
        </p:spPr>
        <p:txBody>
          <a:bodyPr/>
          <a:lstStyle/>
          <a:p>
            <a:pPr eaLnBrk="1" hangingPunct="1">
              <a:defRPr/>
            </a:pPr>
            <a:r>
              <a:rPr lang="en-US" sz="3100" dirty="0" smtClean="0"/>
              <a:t>The Church is seen first and foremost as a visible sign of the presence of Christ in the world. </a:t>
            </a:r>
          </a:p>
          <a:p>
            <a:pPr eaLnBrk="1" hangingPunct="1">
              <a:defRPr/>
            </a:pPr>
            <a:r>
              <a:rPr lang="en-US" sz="3100" dirty="0" smtClean="0"/>
              <a:t>The Church becomes the visible way Christ works in the world. </a:t>
            </a:r>
          </a:p>
          <a:p>
            <a:pPr eaLnBrk="1" hangingPunct="1">
              <a:buFontTx/>
              <a:buNone/>
              <a:defRPr/>
            </a:pPr>
            <a:endParaRPr lang="en-US" sz="800" dirty="0" smtClean="0"/>
          </a:p>
          <a:p>
            <a:pPr algn="just">
              <a:buNone/>
              <a:defRPr/>
            </a:pPr>
            <a:r>
              <a:rPr lang="en-US" sz="2500" dirty="0" smtClean="0"/>
              <a:t>	</a:t>
            </a:r>
            <a:r>
              <a:rPr lang="en-US" sz="2400" b="1" i="1" dirty="0" smtClean="0"/>
              <a:t>“You are the light of the world. A city on a hill cannot be hidden. </a:t>
            </a:r>
            <a:r>
              <a:rPr lang="en-US" sz="2400" b="1" i="1" dirty="0" smtClean="0"/>
              <a:t>Neither </a:t>
            </a:r>
            <a:r>
              <a:rPr lang="en-US" sz="2400" b="1" i="1" dirty="0" smtClean="0"/>
              <a:t>do people light a lamp and put it under a bowl. Instead they put it on its stand, and it gives light to everyone in the house. </a:t>
            </a:r>
            <a:r>
              <a:rPr lang="en-US" sz="2500" dirty="0" smtClean="0"/>
              <a:t>-</a:t>
            </a:r>
            <a:r>
              <a:rPr lang="en-US" sz="2400" dirty="0" smtClean="0"/>
              <a:t>Matthew 5:14-15</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2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609600"/>
            <a:ext cx="8229600" cy="1384300"/>
          </a:xfrm>
        </p:spPr>
        <p:txBody>
          <a:bodyPr/>
          <a:lstStyle/>
          <a:p>
            <a:pPr algn="ctr" eaLnBrk="1" hangingPunct="1">
              <a:defRPr/>
            </a:pPr>
            <a:r>
              <a:rPr lang="en-US" dirty="0" smtClean="0"/>
              <a:t>The Church as Herald</a:t>
            </a:r>
          </a:p>
        </p:txBody>
      </p:sp>
      <p:sp>
        <p:nvSpPr>
          <p:cNvPr id="15363" name="Rectangle 3"/>
          <p:cNvSpPr>
            <a:spLocks noGrp="1" noChangeArrowheads="1"/>
          </p:cNvSpPr>
          <p:nvPr>
            <p:ph type="body" idx="1"/>
          </p:nvPr>
        </p:nvSpPr>
        <p:spPr>
          <a:xfrm>
            <a:off x="838200" y="2438400"/>
            <a:ext cx="7848600" cy="4267200"/>
          </a:xfrm>
        </p:spPr>
        <p:txBody>
          <a:bodyPr/>
          <a:lstStyle/>
          <a:p>
            <a:pPr eaLnBrk="1" hangingPunct="1">
              <a:defRPr/>
            </a:pPr>
            <a:r>
              <a:rPr lang="en-US" dirty="0" smtClean="0"/>
              <a:t>The Church is the primary messenger of the Gospel.  The Church is the voice, the announcer of the Kingdom of God.</a:t>
            </a:r>
          </a:p>
          <a:p>
            <a:pPr eaLnBrk="1" hangingPunct="1">
              <a:buFontTx/>
              <a:buNone/>
              <a:defRPr/>
            </a:pPr>
            <a:endParaRPr lang="en-US" dirty="0" smtClean="0"/>
          </a:p>
          <a:p>
            <a:pPr eaLnBrk="1" hangingPunct="1">
              <a:defRPr/>
            </a:pPr>
            <a:r>
              <a:rPr lang="en-US" dirty="0" smtClean="0"/>
              <a:t>Jesus came to proclaim the Good News, the first Christians continued this mission, and the members of the Church today are still called to be the heralds of the Church.</a:t>
            </a: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NsAWQMBIgACEQEDEQH/xAAbAAEAAwEBAQEAAAAAAAAAAAAABQYHBAMCAf/EAEoQAAEDAwMCAwQFBggOAwAAAAECAwQABREGEiETMSJBUQcUMmEVI0JxgRaRkqHB0UZSU1WClLLTJENWYnJzdZOVsbPCw/AXNET/xAAUAQEAAAAAAAAAAAAAAAAAAAAA/8QAFBEBAAAAAAAAAAAAAAAAAAAAAP/aAAwDAQACEQMRAD8At3tU9oCtKRkwrR0Hry8pGGl5UW0K3YVtHflOMfMViz2pbxf5rUWVLuNydmoQlpMiQYzaXN3iwlB2lHBGTjsTxXd7VZEv/wCV7qhmWmOs9JpLri9qUJLSD8X2e/f51VLjFegptkuQ5DmMOJPTDIOClCzlKvCMn58nB70Fil2VOkLlJtE4z5N9cDfujtqkKbCCr1BQCo88YyD24PbafY9O1DLsElrU6lrkxpPSbU7gr27Eq5I7/F99fWitMx0WVyUtDMmcBIhw5EgF3pxkuLDaDzyMd8YJHHlXS/Af0pbF3RmYZFyKUofR0Q21NUOEJ2IGGyBhIWOwA3bgKC50qIe1NY4iAZ15tsdR7hyW2MH8TX2m/wBsWR0ZJkZ7e7trd/sg0EpSoz6XC0ksQLg7jy92Lef09tc029TWGwsWvpFeQgTJKEbiATgbN/kCfuBoJylUmHqu4Sb9AtzrltjLlIcX0VJWpWEHbgKyPFuIGCkcpWPsjM2YF8eSUv31DIUO8OElKk/cXCsfqoGpdSwNPMtuTl8KypQCgClsY3L58gSkfeoDzqR99jfyzf6QrIvbRp6JatNybiw7JdlSy2y+7IfU4pYCwoYzwkZzwAB24rLfy3u/8s5+lQWf2+Q243tBZfcQelJiNOLDZAUrBKTyc4OE1TNQStPPRWWrDb50ZaFkrdlSQ51AQOMAADB9O9aT7dZS4mvrLJNvRLaaipHSkNFTT5K1ZR8+CPuyK4ToF3UF8tkWFp5qxxnwuTIUZi3SpAKMpSSnAHiGMZGVd/Kg0n2NXJ2XYHoroJSwW3Wl+qHUBZ/EL6gNWDWarVIskq1XWUGvf2lNNtIyp1w4+wgeJR+Qro03YoOmbd7rECG0FQKj8IzwkAAk48h3JJ5OSSa4dFMRn03G7BsOSpFwlNmSvlam0PLQlOfJIAwB+2g5tP6Gssa0RcW6Rb31MpLzLFxfTsUQMp3JWM4NSH5H2r+Vu/8AxmZ/e1YKUEEjSlub+CTdh992kq/5uGuJ6yx4Op7LIadluKw+3/hEpx0AFGeAonHw96nrncottjF+W4UgnahCUlS3FeSUJHKlH0FRMVqV70b1egpMjaWodvbXkMhXkT2U6rAyeyRwOMqUERd7dFvOsUxWnPdJDCmnnXmTtW6lkoXtJ9Mut8duSTztqyO2d1x4ui8XNBJztQtsJH4bKitORVv36dcHgFLY3sF0dnHF7FOY9UpCGmx55Qr8bVQZV7S7e62YjV6ujkm1PFJDj6EBTakOoWpPgSNxU2F44+x55qsfkBdP5mi1usuHGmtpblx2n0JWlYS4gKAUk5B58wea9dp/9JoPKUppphb7qdyWklZ4yQAM8fmrBLrfNQ3a5P3603TbNjqbbQuOvLLLLje/oIRtJcWSPEexKU474Gh+0LUhRdLVpWGHC9c5Lbct5Le4NMqPw88blAK49AeKo6Itnj2+S3Hcet8tvxsloEBpqRJP+MTlI3NbMJzkZOORQWi3T/aHJgqTItsK6xikoW4pSYq19slBCiODkZ2gZTkZzU3pK+2uzWKDbb5MZtdxQg9VicsMqKySVEFWAoZPdORVvjtIYZQyygJbbSEISkYAA4AFHGW3CkuNpWR23AHFBwN6isbpw1ebas+iZaD+2vm5XgMpQzb2hOmujLTLa8Jx/GWvkIT8+fQAniumVa7dMb2TIER9B+y6ylQ/MRXnAg2iytLRAiwYDSjuWlhtDSSfUgYoOONb2reXrzfJaHpTbZLkhzwNRm8ZIbSThA9T3PmewEezcXlW6Xqm4MOJbQ0o26EoYVsPwkg/4xw4wPIEDzVn7ktK1bNQ2QRp5hYWs/zg4DkD/VDg5+2ceQ59ZyVXzUUeGnPuFrWmRKUDw5Ixlps+u0HqH59OglbDANttUaKshTqU7nVgfG4olS1fioqP41IUpQKUpQY1q+3w4mv7lOuM+alTLAukZhg7ANraEBzcO+0tkFJxwrI7HMU/GTdHHIbjhbt0GGmDLS4pLSzJUhkDa2ee4Vg4PZZ7VYNWWuNqjW0u1tRZH0mxIjLXKQn6tMMN7ihZPHiXkbccnB7A1DRbu/Hj6gjvwojt3muP9GWtz6xSlRWzhgK3KwBg4UpPBSOCdoCVt7cBDltt8VdwkKenllxVwfLr7ieks7T4gG8LQpPkT0yRnOT6aZtFsFl1e889JnNQJD4jSHnndwQloKwMnsCTg+eM8143kXK3uQnGmxNvn0gl1wx4f1nTbQ4htSgVlSgQvG7cQnz5yDZbK03qfSWo12pamkXd6Q2w69nONga3Ed8ZSePSggoMS2xr4LS1Z5N394tke4Np99w4kKyheC4tIKfCk9+Co1b4+mLGw0mUjSMP3keIJW20txJ/0iTz+NViDbhD9pEVxp/LdpjRLZkHlSFMvHCvvVsP9H51qFBW3b1fSenF0hMCjwlciZGQ2PQnatSsfcKl7TBECEhgqLjhJW86eC44eVK/E/sFdtKBSlKBSlKCj3CEUazvOXn2GrlaGkFcfAc3BTiR01E8L5GOCO3bjNNuFkeuE29zLfCke9wLlJRBTHcSptDjrTaVl7cMgDG/jjkjyArRdQR4x1JY5LyULcAfbShSgAeEuAnI7BTafuOKyrSt6udvcurjU1hlV6mByPHda63Ude3lCFKSrwDakDOCckHt3CbnOIVqCFdYkVxnf0ug9FPxqdHK3EDClgFHiT8OEpwa0XRsIwdNQGllKnFoLzikp2grcJWo48uVHisj0DEvTOlYbyZB2XApjAvPrLjbRdUwpKEYwkAlpWQR25zit1QkJQEp7AYFBD6gShH0eUpAKrgySQO5qZqG1KcfRZ9Liz+0VM0ClKUClKUClKUGS+3N9+Cq1XGFMeiy4yHukoN721hW1KkEYPiORgkY4PIOK9L1Y5MS+26HDtzUp5FpQqK8+5sZiOMYTvAHKiOqTjzyn0zV01FFYmXm0RpbSXWHw+24lQ7jalY/MUA/hVc9okSPIuOnXGn1OyFzkW51SJKkLbQ8knf4CAFAtg9sHGDxQQdn1pGhzYemlNlLcd5mW5IdUA2I5ZQ5kH+NuO77gefKtcL7QW2grTuczsGfix6VjHs90tbNQQ1pksf4JLjhmY2hxQJdjO48J7pSoKQogYweBxU9qrTU+zP6ajaTuTsdsXBKGo0xZdaawhZJSo5WAUhSSnOCD5UF31KnfDi4wFifGKf96nP6s1L1UNOpud9ki4XmSGvcJbzQtzDWEJcQVIC1LPiX4TuHYeIHHarfQKUpQKUpQKUpQQWoC2m6WLqO9PfLcbSoKwcllzgfPioLVzDyo1pU1E2e5X6Gt1wM9MPErKVKSnnjxjn7/SpLWjCJE3TCHV7B9L5Cs4woR3yP1gVD+07rxtBXSEy40k9IdFCXQHEtISCSSrJUfAe3OPPI5D10ifdpFsbducJxaYaWTEjNhso3pS5vWMnxcJHl3B+1UprJYalabcV/O7af0kLT+2s0tinYy03di4iVYodtiusR23NzjEpIQcBv4vGUuAq8ws99tXz2kyEiNpl5CwEqvsMg/Iq/dQWG3JSzeLqwkp+sU1Jx6bk7P/EalaiVHpaobHGJMFX3ktrH96alqBSlKBSlKBSlKCuatW2i46XLuNpu+3n1MZ8D9eK89RsNS9K3toobj3Gfb3AtlToUoLLRCR3+Xl6H5146+/8AtaT/ANvs/wDSdqYhohS3ZDqCjrLTiQylwKAVynJx3Pgxn/NxQZxpB232e1wLW/b4k+52t1cYPuupac2OqLiEt7h41lKiQgHyPIyM+er5Jm6B0quMvd7rOSCcH/8AOFhXf/VmoW4MNXNqO372zACmoVwM95tS2UKQ2pgpUoA7D9WjB45zzkip6KxJuzb0B+OtgLnzpTCVdyw/GdKF48sqWo4PY59KDR5yU/TFpkAZJLrQPoFI3f8AYKlaq8uW1Js+mp4UOm9JiuJV670ED+0KtFApSlApSlApSlBSvaO8GpekcnGb8z3/ANBwftqX6rjr7hYZRHlSoTf1zrKykrJVtSU8HA8Wc4PiHao7X0UTkw4qd4k7XXoi0NlWx9ASpBVwcJ8j9+M5NemmZS7yiDcz1Xm5DaZCvrSG2FLaRgBPn2PBzjd86Cn2qeq0jT6WDHbmybfIt3RwVIZeS8CgqSTu2JAePJ+xjOa99LTZV119FlPTIk+O/anmkzofhbkqacHds8oWkOnIyQdwI+XpKd90sloujcL311nUE2OllJSlS+q/IbAClcDlSe9Vxuz3/SNotw0qHS4mW4VquEVTZS48gIS0lOTuxt5Vnbkp5xnAWnUSXYvshtTsYZet6YDjY9djjYFaO0sONpWnspIUPxrLGU3h1yxaPvEthLPWUJTrAUHHdiVOJbweAkhKvF57eAOCdVAAGBwKD9pSlApSlApSlBWtTviLOiSA3HK48d9wOPvBtLSfAkqBPnyBny3Hv2qjWC/v2ixtofipdjsXPqvqhRw8gh1SHEEkKJOOskgp3KIA9CDJ+1a4R4NytiZjLbjD8d1tXWbK0EdVkqSf4uUhXJIAxycZqLsl0ZsetpsiE3dHYdwZ6Smi4l3oPtbEkOjPg6aMqzuI2njsAA9J7rY9n65CFJ6tovz8lXU3oOW5a1nYMYWdv4DJ7EVJRtVzLnJtpckQHUyH2n129ttQkRWFOpDLmcndkKRuGBjdkcDnoaiMSrFc4TyHVMzpM+IXgdqWlLUrJSgnJKnO2Af302PBle6Rb/FjSxdPoYW33FuMVIkLQNocDoO1IG0Eg4I2+tBoN/vBl3K126LHdal/TSWT1UgZQ031VrH+aUqx+NXKqe/LTctW6RmRlBTL9vlyAR2KVJYwR+kKuFApSlApSlApSlBR9UOH8trchDoQpNufICkpWlWVoIyjO5WFISQEg8+maqPtUnXCPbo98tQcjLjSUSm5KMLKisbdrg5A2pUgcqIO7tycXS6BZ1tLd6SVIYsicrQ2FPIUt5W0oCgRjwEnPong1Ea3kMLsEhMlD6m3pcRxSWo4HTV1h9W6pORkbQD2+Ec5PIRns6mO323264SZzTjpddLzSFBK4765C1hSBt+FQGCkqHhTwDXTG1r9As3eAzBQ43BuklLjkt0sIV1FqcQ234SVLO5QAwBhIJOCK/dBRzZ4ptKlIb+j7tJbbbUhOZW3xpSk5Hi2qJAUSfiPZIxXdSuJveodUWSXCuLcaeIs6O9FY6xZ6aQhThQk5UDwnKc9s9uaC5+zmUJ77LBjus/Q9vEXa6nBStTqgUf0QwkH92CdBqh+zaJJgXC/tXHKZUt1qclChhaWlgpQFgcBX1agcedXygUpSgUpSgUpSgpsllqXrqY2toPH3OO0pCjtwj65W5J77gSO3YHI5qr6raLmldSKTPStksOPhpvJDDyHPEnO3xeMuDdnv5Dbmpqcww/qG8XIyHGpcSWzGYbS4odbDTS9u0HxcujGeM4zUfqJy5yYlytUoBbi7dtLgKBudUjxowFDLgbKzySnkHjzDos6ZEO6sOvJTJk6giInIQlAU2iQyEArAURt3IWjPPBBwa+dZXBy2az05eomZKXpD9rISpO1SlpQEIyPIOJVnPIOfSuWyyZ72nbBcZDTbM6A2hyO25gOOR0AIkISAc5KUFQ8j4eOMiY15bLjdtFOuNobMyGoz4ziHNytza9yAAEjujcODwcfF3oK5H1Bcn72m8JltyHbWJEKYptksIeWkBwNLbJJAwlwJWD8WOO4VrjLgeaQ4nO1aQoZ9DWNxLDAv1gus566wre1fZCXozuSz71JSMglK1HA3qWCkElXfgYFappy5N3WzxpTadiijY635tOJ8K0H5hQI/Cgk6UpQKUpQKUpQUi3vvSrnqhENlLcxt55DL5Sdx+qYA2cYPKefmE1HaLkqn5lMwWMO9XpO71uOsOKc8aXSQFJPhSVDz7cJAzbWHkN+8sNJCJAddKFqHxKKlLKR55wATx5g81Vr1pxlMqHd4riocgPJccTKVuQ5t8I94RkbkjOA4cqG9OeAaCQtzEi2wBEluKLEdTxcDjpA2he4uJ4KiAF4CNx44JzXLY3HLDc5Wn9gecZaBhqG474wG4thBPKmyoJHOdqxycGvoJCo8uXfWHILkt4tBth1KkhtaQFubj9jB3E5HZJ2hXBhr17RtNt3KM8+4iQuNKccblxIKlnpJGAkKWAMq3kbkkjCT23UHI/bblAszcy3uxnrMhp9lxqI0HXLetYG9aE8+ALHiayopAPJ7D09nlwuFsjImtsIlwHGy5c3YLDiWyrOEPtgoTuVt4WlPkAe4wZvSWurdOE1xtmeiA0EL6rgMgjcArKunuIzknxdsY4xgV+/z7bb7zao+m5j021X13rSLTblEq4G4LRggoSo43p4yAfnQa7HfaksNvx3UOtOJCkLQoFKgexB8xXpWT2NGtbDaW3IGk1RpCV5dgNTWlxXk+ZSkuFTS/Pw7gecjJ4vGndVw7045Ecadg3RkZfgSRhxHbkeShyOR6jOKCwUpSgUpSgyPUmpJ1t1lPiwNPzL9aZyUOOpbZcARISAglC9pBGEIzjgEZyCDXfbn9S9R8yYdq04ktJSxIuUz3t3CU7QNu8eLHdR8sAhWK69GaVtEu1tKlNyngpsZS5OfUn9Erx+qrEjQ+k0DA03aT81REKP5yKCJtlp0/CWq5Sr2zPlJcS4uZIdadWTgApHB2g4HCAOwFQUzWthSh36GfjJW2fqpFyn9FITv3FKG/EsIyMFO1OUgAHgYuv5FaV/yas/9Rb/AHV8/kRpM/wbtP8AU2/3UGdWXUOmrmlLyLVa5F0ZT0VrtkxUR1Qz3bDuwkefxE1IW6Iiw3N7UdjWZ8RAKblGnRx7/ET5qCyAtQGAcEncBwVcVdDobSZ/g3av6oj91fsfRenYT/vEC1tw3inZviLUydp7jwEcUELe7yu3OquFjXBcTJj9SVKkz+nHRgDapAJVzjPARg+Zzwc9+mpN0SRYbjYJs8PKft7EcvMyGXTgnaXEjf4U7dpwNvHoK14aL0qP4N2jI8/cm/3V9DSGmkuodRYLYh1CgpDiIqEqSQcgggZB4oM3Y9p9/jRY8+4uaf8Ac3mwpId60dxSskEJSCtRAIxuKAPStM0xexfbaZPRDK0OFtaEuhxPkQUqHcEEEffXk7o3S7y1OO6dtK1qJUpRht5J9ScVLx2GYzKGY7SGmkAJShtISAAMAAD5UHt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NsAWQMBIgACEQEDEQH/xAAbAAEAAwEBAQEAAAAAAAAAAAAABQYHBAMCAf/EAEoQAAEDAwMCAwQFBggOAwAAAAECAwQABREGEiETMSJBUQcUMmEVI0JxgRaRkqHB0UZSU1WClLLTJENWYnJzdZOVsbPCw/AXNET/xAAUAQEAAAAAAAAAAAAAAAAAAAAA/8QAFBEBAAAAAAAAAAAAAAAAAAAAAP/aAAwDAQACEQMRAD8At3tU9oCtKRkwrR0Hry8pGGl5UW0K3YVtHflOMfMViz2pbxf5rUWVLuNydmoQlpMiQYzaXN3iwlB2lHBGTjsTxXd7VZEv/wCV7qhmWmOs9JpLri9qUJLSD8X2e/f51VLjFegptkuQ5DmMOJPTDIOClCzlKvCMn58nB70Fil2VOkLlJtE4z5N9cDfujtqkKbCCr1BQCo88YyD24PbafY9O1DLsElrU6lrkxpPSbU7gr27Eq5I7/F99fWitMx0WVyUtDMmcBIhw5EgF3pxkuLDaDzyMd8YJHHlXS/Af0pbF3RmYZFyKUofR0Q21NUOEJ2IGGyBhIWOwA3bgKC50qIe1NY4iAZ15tsdR7hyW2MH8TX2m/wBsWR0ZJkZ7e7trd/sg0EpSoz6XC0ksQLg7jy92Lef09tc029TWGwsWvpFeQgTJKEbiATgbN/kCfuBoJylUmHqu4Sb9AtzrltjLlIcX0VJWpWEHbgKyPFuIGCkcpWPsjM2YF8eSUv31DIUO8OElKk/cXCsfqoGpdSwNPMtuTl8KypQCgClsY3L58gSkfeoDzqR99jfyzf6QrIvbRp6JatNybiw7JdlSy2y+7IfU4pYCwoYzwkZzwAB24rLfy3u/8s5+lQWf2+Q243tBZfcQelJiNOLDZAUrBKTyc4OE1TNQStPPRWWrDb50ZaFkrdlSQ51AQOMAADB9O9aT7dZS4mvrLJNvRLaaipHSkNFTT5K1ZR8+CPuyK4ToF3UF8tkWFp5qxxnwuTIUZi3SpAKMpSSnAHiGMZGVd/Kg0n2NXJ2XYHoroJSwW3Wl+qHUBZ/EL6gNWDWarVIskq1XWUGvf2lNNtIyp1w4+wgeJR+Qro03YoOmbd7rECG0FQKj8IzwkAAk48h3JJ5OSSa4dFMRn03G7BsOSpFwlNmSvlam0PLQlOfJIAwB+2g5tP6Gssa0RcW6Rb31MpLzLFxfTsUQMp3JWM4NSH5H2r+Vu/8AxmZ/e1YKUEEjSlub+CTdh992kq/5uGuJ6yx4Op7LIadluKw+3/hEpx0AFGeAonHw96nrncottjF+W4UgnahCUlS3FeSUJHKlH0FRMVqV70b1egpMjaWodvbXkMhXkT2U6rAyeyRwOMqUERd7dFvOsUxWnPdJDCmnnXmTtW6lkoXtJ9Mut8duSTztqyO2d1x4ui8XNBJztQtsJH4bKitORVv36dcHgFLY3sF0dnHF7FOY9UpCGmx55Qr8bVQZV7S7e62YjV6ujkm1PFJDj6EBTakOoWpPgSNxU2F44+x55qsfkBdP5mi1usuHGmtpblx2n0JWlYS4gKAUk5B58wea9dp/9JoPKUppphb7qdyWklZ4yQAM8fmrBLrfNQ3a5P3603TbNjqbbQuOvLLLLje/oIRtJcWSPEexKU474Gh+0LUhRdLVpWGHC9c5Lbct5Le4NMqPw88blAK49AeKo6Itnj2+S3Hcet8tvxsloEBpqRJP+MTlI3NbMJzkZOORQWi3T/aHJgqTItsK6xikoW4pSYq19slBCiODkZ2gZTkZzU3pK+2uzWKDbb5MZtdxQg9VicsMqKySVEFWAoZPdORVvjtIYZQyygJbbSEISkYAA4AFHGW3CkuNpWR23AHFBwN6isbpw1ebas+iZaD+2vm5XgMpQzb2hOmujLTLa8Jx/GWvkIT8+fQAniumVa7dMb2TIER9B+y6ylQ/MRXnAg2iytLRAiwYDSjuWlhtDSSfUgYoOONb2reXrzfJaHpTbZLkhzwNRm8ZIbSThA9T3PmewEezcXlW6Xqm4MOJbQ0o26EoYVsPwkg/4xw4wPIEDzVn7ktK1bNQ2QRp5hYWs/zg4DkD/VDg5+2ceQ59ZyVXzUUeGnPuFrWmRKUDw5Ixlps+u0HqH59OglbDANttUaKshTqU7nVgfG4olS1fioqP41IUpQKUpQY1q+3w4mv7lOuM+alTLAukZhg7ANraEBzcO+0tkFJxwrI7HMU/GTdHHIbjhbt0GGmDLS4pLSzJUhkDa2ee4Vg4PZZ7VYNWWuNqjW0u1tRZH0mxIjLXKQn6tMMN7ihZPHiXkbccnB7A1DRbu/Hj6gjvwojt3muP9GWtz6xSlRWzhgK3KwBg4UpPBSOCdoCVt7cBDltt8VdwkKenllxVwfLr7ieks7T4gG8LQpPkT0yRnOT6aZtFsFl1e889JnNQJD4jSHnndwQloKwMnsCTg+eM8143kXK3uQnGmxNvn0gl1wx4f1nTbQ4htSgVlSgQvG7cQnz5yDZbK03qfSWo12pamkXd6Q2w69nONga3Ed8ZSePSggoMS2xr4LS1Z5N394tke4Np99w4kKyheC4tIKfCk9+Co1b4+mLGw0mUjSMP3keIJW20txJ/0iTz+NViDbhD9pEVxp/LdpjRLZkHlSFMvHCvvVsP9H51qFBW3b1fSenF0hMCjwlciZGQ2PQnatSsfcKl7TBECEhgqLjhJW86eC44eVK/E/sFdtKBSlKBSlKCj3CEUazvOXn2GrlaGkFcfAc3BTiR01E8L5GOCO3bjNNuFkeuE29zLfCke9wLlJRBTHcSptDjrTaVl7cMgDG/jjkjyArRdQR4x1JY5LyULcAfbShSgAeEuAnI7BTafuOKyrSt6udvcurjU1hlV6mByPHda63Ude3lCFKSrwDakDOCckHt3CbnOIVqCFdYkVxnf0ug9FPxqdHK3EDClgFHiT8OEpwa0XRsIwdNQGllKnFoLzikp2grcJWo48uVHisj0DEvTOlYbyZB2XApjAvPrLjbRdUwpKEYwkAlpWQR25zit1QkJQEp7AYFBD6gShH0eUpAKrgySQO5qZqG1KcfRZ9Liz+0VM0ClKUClKUClKUGS+3N9+Cq1XGFMeiy4yHukoN721hW1KkEYPiORgkY4PIOK9L1Y5MS+26HDtzUp5FpQqK8+5sZiOMYTvAHKiOqTjzyn0zV01FFYmXm0RpbSXWHw+24lQ7jalY/MUA/hVc9okSPIuOnXGn1OyFzkW51SJKkLbQ8knf4CAFAtg9sHGDxQQdn1pGhzYemlNlLcd5mW5IdUA2I5ZQ5kH+NuO77gefKtcL7QW2grTuczsGfix6VjHs90tbNQQ1pksf4JLjhmY2hxQJdjO48J7pSoKQogYweBxU9qrTU+zP6ajaTuTsdsXBKGo0xZdaawhZJSo5WAUhSSnOCD5UF31KnfDi4wFifGKf96nP6s1L1UNOpud9ki4XmSGvcJbzQtzDWEJcQVIC1LPiX4TuHYeIHHarfQKUpQKUpQKUpQQWoC2m6WLqO9PfLcbSoKwcllzgfPioLVzDyo1pU1E2e5X6Gt1wM9MPErKVKSnnjxjn7/SpLWjCJE3TCHV7B9L5Cs4woR3yP1gVD+07rxtBXSEy40k9IdFCXQHEtISCSSrJUfAe3OPPI5D10ifdpFsbducJxaYaWTEjNhso3pS5vWMnxcJHl3B+1UprJYalabcV/O7af0kLT+2s0tinYy03di4iVYodtiusR23NzjEpIQcBv4vGUuAq8ws99tXz2kyEiNpl5CwEqvsMg/Iq/dQWG3JSzeLqwkp+sU1Jx6bk7P/EalaiVHpaobHGJMFX3ktrH96alqBSlKBSlKBSlKCuatW2i46XLuNpu+3n1MZ8D9eK89RsNS9K3toobj3Gfb3AtlToUoLLRCR3+Xl6H5146+/8AtaT/ANvs/wDSdqYhohS3ZDqCjrLTiQylwKAVynJx3Pgxn/NxQZxpB232e1wLW/b4k+52t1cYPuupac2OqLiEt7h41lKiQgHyPIyM+er5Jm6B0quMvd7rOSCcH/8AOFhXf/VmoW4MNXNqO372zACmoVwM95tS2UKQ2pgpUoA7D9WjB45zzkip6KxJuzb0B+OtgLnzpTCVdyw/GdKF48sqWo4PY59KDR5yU/TFpkAZJLrQPoFI3f8AYKlaq8uW1Js+mp4UOm9JiuJV670ED+0KtFApSlApSlApSlBSvaO8GpekcnGb8z3/ANBwftqX6rjr7hYZRHlSoTf1zrKykrJVtSU8HA8Wc4PiHao7X0UTkw4qd4k7XXoi0NlWx9ASpBVwcJ8j9+M5NemmZS7yiDcz1Xm5DaZCvrSG2FLaRgBPn2PBzjd86Cn2qeq0jT6WDHbmybfIt3RwVIZeS8CgqSTu2JAePJ+xjOa99LTZV119FlPTIk+O/anmkzofhbkqacHds8oWkOnIyQdwI+XpKd90sloujcL311nUE2OllJSlS+q/IbAClcDlSe9Vxuz3/SNotw0qHS4mW4VquEVTZS48gIS0lOTuxt5Vnbkp5xnAWnUSXYvshtTsYZet6YDjY9djjYFaO0sONpWnspIUPxrLGU3h1yxaPvEthLPWUJTrAUHHdiVOJbweAkhKvF57eAOCdVAAGBwKD9pSlApSlApSlBWtTviLOiSA3HK48d9wOPvBtLSfAkqBPnyBny3Hv2qjWC/v2ixtofipdjsXPqvqhRw8gh1SHEEkKJOOskgp3KIA9CDJ+1a4R4NytiZjLbjD8d1tXWbK0EdVkqSf4uUhXJIAxycZqLsl0ZsetpsiE3dHYdwZ6Smi4l3oPtbEkOjPg6aMqzuI2njsAA9J7rY9n65CFJ6tovz8lXU3oOW5a1nYMYWdv4DJ7EVJRtVzLnJtpckQHUyH2n129ttQkRWFOpDLmcndkKRuGBjdkcDnoaiMSrFc4TyHVMzpM+IXgdqWlLUrJSgnJKnO2Af302PBle6Rb/FjSxdPoYW33FuMVIkLQNocDoO1IG0Eg4I2+tBoN/vBl3K126LHdal/TSWT1UgZQ031VrH+aUqx+NXKqe/LTctW6RmRlBTL9vlyAR2KVJYwR+kKuFApSlApSlApSlBR9UOH8trchDoQpNufICkpWlWVoIyjO5WFISQEg8+maqPtUnXCPbo98tQcjLjSUSm5KMLKisbdrg5A2pUgcqIO7tycXS6BZ1tLd6SVIYsicrQ2FPIUt5W0oCgRjwEnPong1Ea3kMLsEhMlD6m3pcRxSWo4HTV1h9W6pORkbQD2+Ec5PIRns6mO323264SZzTjpddLzSFBK4765C1hSBt+FQGCkqHhTwDXTG1r9As3eAzBQ43BuklLjkt0sIV1FqcQ234SVLO5QAwBhIJOCK/dBRzZ4ptKlIb+j7tJbbbUhOZW3xpSk5Hi2qJAUSfiPZIxXdSuJveodUWSXCuLcaeIs6O9FY6xZ6aQhThQk5UDwnKc9s9uaC5+zmUJ77LBjus/Q9vEXa6nBStTqgUf0QwkH92CdBqh+zaJJgXC/tXHKZUt1qclChhaWlgpQFgcBX1agcedXygUpSgUpSgUpSgpsllqXrqY2toPH3OO0pCjtwj65W5J77gSO3YHI5qr6raLmldSKTPStksOPhpvJDDyHPEnO3xeMuDdnv5Dbmpqcww/qG8XIyHGpcSWzGYbS4odbDTS9u0HxcujGeM4zUfqJy5yYlytUoBbi7dtLgKBudUjxowFDLgbKzySnkHjzDos6ZEO6sOvJTJk6giInIQlAU2iQyEArAURt3IWjPPBBwa+dZXBy2az05eomZKXpD9rISpO1SlpQEIyPIOJVnPIOfSuWyyZ72nbBcZDTbM6A2hyO25gOOR0AIkISAc5KUFQ8j4eOMiY15bLjdtFOuNobMyGoz4ziHNytza9yAAEjujcODwcfF3oK5H1Bcn72m8JltyHbWJEKYptksIeWkBwNLbJJAwlwJWD8WOO4VrjLgeaQ4nO1aQoZ9DWNxLDAv1gus566wre1fZCXozuSz71JSMglK1HA3qWCkElXfgYFappy5N3WzxpTadiijY635tOJ8K0H5hQI/Cgk6UpQKUpQKUpQUi3vvSrnqhENlLcxt55DL5Sdx+qYA2cYPKefmE1HaLkqn5lMwWMO9XpO71uOsOKc8aXSQFJPhSVDz7cJAzbWHkN+8sNJCJAddKFqHxKKlLKR55wATx5g81Vr1pxlMqHd4riocgPJccTKVuQ5t8I94RkbkjOA4cqG9OeAaCQtzEi2wBEluKLEdTxcDjpA2he4uJ4KiAF4CNx44JzXLY3HLDc5Wn9gecZaBhqG474wG4thBPKmyoJHOdqxycGvoJCo8uXfWHILkt4tBth1KkhtaQFubj9jB3E5HZJ2hXBhr17RtNt3KM8+4iQuNKccblxIKlnpJGAkKWAMq3kbkkjCT23UHI/bblAszcy3uxnrMhp9lxqI0HXLetYG9aE8+ALHiayopAPJ7D09nlwuFsjImtsIlwHGy5c3YLDiWyrOEPtgoTuVt4WlPkAe4wZvSWurdOE1xtmeiA0EL6rgMgjcArKunuIzknxdsY4xgV+/z7bb7zao+m5j021X13rSLTblEq4G4LRggoSo43p4yAfnQa7HfaksNvx3UOtOJCkLQoFKgexB8xXpWT2NGtbDaW3IGk1RpCV5dgNTWlxXk+ZSkuFTS/Pw7gecjJ4vGndVw7045Ecadg3RkZfgSRhxHbkeShyOR6jOKCwUpSgUpSgyPUmpJ1t1lPiwNPzL9aZyUOOpbZcARISAglC9pBGEIzjgEZyCDXfbn9S9R8yYdq04ktJSxIuUz3t3CU7QNu8eLHdR8sAhWK69GaVtEu1tKlNyngpsZS5OfUn9Erx+qrEjQ+k0DA03aT81REKP5yKCJtlp0/CWq5Sr2zPlJcS4uZIdadWTgApHB2g4HCAOwFQUzWthSh36GfjJW2fqpFyn9FITv3FKG/EsIyMFO1OUgAHgYuv5FaV/yas/9Rb/AHV8/kRpM/wbtP8AU2/3UGdWXUOmrmlLyLVa5F0ZT0VrtkxUR1Qz3bDuwkefxE1IW6Iiw3N7UdjWZ8RAKblGnRx7/ET5qCyAtQGAcEncBwVcVdDobSZ/g3av6oj91fsfRenYT/vEC1tw3inZviLUydp7jwEcUELe7yu3OquFjXBcTJj9SVKkz+nHRgDapAJVzjPARg+Zzwc9+mpN0SRYbjYJs8PKft7EcvMyGXTgnaXEjf4U7dpwNvHoK14aL0qP4N2jI8/cm/3V9DSGmkuodRYLYh1CgpDiIqEqSQcgggZB4oM3Y9p9/jRY8+4uaf8Ac3mwpId60dxSskEJSCtRAIxuKAPStM0xexfbaZPRDK0OFtaEuhxPkQUqHcEEEffXk7o3S7y1OO6dtK1qJUpRht5J9ScVLx2GYzKGY7SGmkAJShtISAAMAAD5UHt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60337"/>
            <a:ext cx="914400" cy="225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circle(in)">
                                      <p:cBhvr>
                                        <p:cTn id="12"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HERALD</a:t>
            </a:r>
            <a:endParaRPr lang="en-US" dirty="0"/>
          </a:p>
        </p:txBody>
      </p:sp>
      <p:sp>
        <p:nvSpPr>
          <p:cNvPr id="3" name="Content Placeholder 2"/>
          <p:cNvSpPr>
            <a:spLocks noGrp="1"/>
          </p:cNvSpPr>
          <p:nvPr>
            <p:ph idx="1"/>
          </p:nvPr>
        </p:nvSpPr>
        <p:spPr>
          <a:xfrm>
            <a:off x="838200" y="2362201"/>
            <a:ext cx="7693025" cy="609600"/>
          </a:xfrm>
        </p:spPr>
        <p:txBody>
          <a:bodyPr/>
          <a:lstStyle/>
          <a:p>
            <a:pPr marL="0" indent="0">
              <a:buNone/>
            </a:pPr>
            <a:r>
              <a:rPr lang="en-US" b="1" u="sng" dirty="0" smtClean="0">
                <a:solidFill>
                  <a:schemeClr val="accent6">
                    <a:lumMod val="75000"/>
                  </a:schemeClr>
                </a:solidFill>
              </a:rPr>
              <a:t>Why spread the Good News?</a:t>
            </a:r>
            <a:endParaRPr lang="en-US" b="1" u="sng" dirty="0">
              <a:solidFill>
                <a:schemeClr val="accent6">
                  <a:lumMod val="75000"/>
                </a:schemeClr>
              </a:solidFill>
            </a:endParaRPr>
          </a:p>
        </p:txBody>
      </p:sp>
      <p:sp>
        <p:nvSpPr>
          <p:cNvPr id="4" name="Text Box 7"/>
          <p:cNvSpPr txBox="1">
            <a:spLocks noChangeArrowheads="1"/>
          </p:cNvSpPr>
          <p:nvPr/>
        </p:nvSpPr>
        <p:spPr bwMode="auto">
          <a:xfrm>
            <a:off x="1447800" y="2971800"/>
            <a:ext cx="7086600" cy="1200329"/>
          </a:xfrm>
          <a:prstGeom prst="rect">
            <a:avLst/>
          </a:prstGeom>
          <a:noFill/>
          <a:ln w="9525">
            <a:noFill/>
            <a:miter lim="800000"/>
            <a:headEnd/>
            <a:tailEnd/>
          </a:ln>
          <a:effectLst/>
        </p:spPr>
        <p:txBody>
          <a:bodyPr>
            <a:spAutoFit/>
          </a:bodyPr>
          <a:lstStyle/>
          <a:p>
            <a:pPr marL="285750" indent="-285750" algn="just">
              <a:buFont typeface="Arial" pitchFamily="34" charset="0"/>
              <a:buChar char="•"/>
            </a:pPr>
            <a:r>
              <a:rPr lang="en-US" sz="2400" dirty="0"/>
              <a:t>Belief in Jesus Christ and his </a:t>
            </a:r>
            <a:r>
              <a:rPr lang="en-US" sz="2400" dirty="0" smtClean="0"/>
              <a:t>Gospel </a:t>
            </a:r>
            <a:r>
              <a:rPr lang="en-US" sz="2400" dirty="0"/>
              <a:t>comes about through hearing the word of God preached by credible witnesses to the Gospel.  </a:t>
            </a:r>
          </a:p>
        </p:txBody>
      </p:sp>
      <p:sp>
        <p:nvSpPr>
          <p:cNvPr id="5" name="Text Box 6"/>
          <p:cNvSpPr txBox="1">
            <a:spLocks noChangeArrowheads="1"/>
          </p:cNvSpPr>
          <p:nvPr/>
        </p:nvSpPr>
        <p:spPr bwMode="auto">
          <a:xfrm>
            <a:off x="4492868" y="4337538"/>
            <a:ext cx="4346332" cy="1938992"/>
          </a:xfrm>
          <a:prstGeom prst="rect">
            <a:avLst/>
          </a:prstGeom>
          <a:noFill/>
          <a:ln w="9525">
            <a:noFill/>
            <a:miter lim="800000"/>
            <a:headEnd/>
            <a:tailEnd/>
          </a:ln>
          <a:effectLst/>
        </p:spPr>
        <p:txBody>
          <a:bodyPr wrap="square">
            <a:spAutoFit/>
          </a:bodyPr>
          <a:lstStyle/>
          <a:p>
            <a:pPr marL="176213" lvl="1" algn="just"/>
            <a:r>
              <a:rPr lang="en-US" sz="2400" b="1" u="sng" dirty="0" smtClean="0">
                <a:solidFill>
                  <a:schemeClr val="accent6">
                    <a:lumMod val="75000"/>
                  </a:schemeClr>
                </a:solidFill>
              </a:rPr>
              <a:t>Jesus said:</a:t>
            </a:r>
          </a:p>
          <a:p>
            <a:pPr lvl="1" algn="just"/>
            <a:r>
              <a:rPr lang="en-US" sz="2400" b="1" i="1" dirty="0" smtClean="0"/>
              <a:t>“</a:t>
            </a:r>
            <a:r>
              <a:rPr lang="en-US" sz="2400" b="1" i="1" dirty="0"/>
              <a:t>Where two or three are gathered in my name, </a:t>
            </a:r>
            <a:r>
              <a:rPr lang="en-US" sz="2400" b="1" i="1" dirty="0" smtClean="0"/>
              <a:t>I </a:t>
            </a:r>
            <a:r>
              <a:rPr lang="en-US" sz="2400" b="1" i="1" dirty="0"/>
              <a:t>am </a:t>
            </a:r>
            <a:r>
              <a:rPr lang="en-US" sz="2400" b="1" i="1" dirty="0" smtClean="0"/>
              <a:t>there </a:t>
            </a:r>
            <a:r>
              <a:rPr lang="en-US" sz="2400" b="1" i="1" dirty="0"/>
              <a:t>among </a:t>
            </a:r>
            <a:r>
              <a:rPr lang="en-US" sz="2400" b="1" i="1" dirty="0" smtClean="0"/>
              <a:t>them.” </a:t>
            </a:r>
            <a:r>
              <a:rPr lang="en-US" sz="2400" b="1" i="1" dirty="0"/>
              <a:t>(</a:t>
            </a:r>
            <a:r>
              <a:rPr lang="en-US" sz="2400" b="1" i="1" dirty="0" smtClean="0"/>
              <a:t>Mt. </a:t>
            </a:r>
            <a:r>
              <a:rPr lang="en-US" sz="2400" b="1" i="1" dirty="0"/>
              <a:t>18:20</a:t>
            </a:r>
            <a:r>
              <a:rPr lang="en-US" sz="2400" b="1" i="1" dirty="0" smtClean="0"/>
              <a:t>)</a:t>
            </a:r>
            <a:endParaRPr lang="en-US" sz="2400" b="1" i="1" dirty="0"/>
          </a:p>
        </p:txBody>
      </p:sp>
      <p:pic>
        <p:nvPicPr>
          <p:cNvPr id="5122" name="Picture 2" descr="C:\Documents and Settings\mnowak\Local Settings\Temporary Internet Files\Content.IE5\87NTH7Z5\MC9001871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3176" y="144502"/>
            <a:ext cx="2183423" cy="179008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8" y="4113727"/>
            <a:ext cx="4038600" cy="268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0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568</TotalTime>
  <Words>1334</Words>
  <Application>Microsoft Office PowerPoint</Application>
  <PresentationFormat>On-screen Show (4:3)</PresentationFormat>
  <Paragraphs>123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vt:lpstr>
      <vt:lpstr>Introduction:  Church Models</vt:lpstr>
      <vt:lpstr>“What is the Church?”</vt:lpstr>
      <vt:lpstr>.</vt:lpstr>
      <vt:lpstr> </vt:lpstr>
      <vt:lpstr>Models</vt:lpstr>
      <vt:lpstr>SACRAMENT:</vt:lpstr>
      <vt:lpstr>The Church as Sacrament</vt:lpstr>
      <vt:lpstr>The Church as Herald</vt:lpstr>
      <vt:lpstr>HERALD</vt:lpstr>
      <vt:lpstr>HERALD Examples</vt:lpstr>
      <vt:lpstr>SERVANT: </vt:lpstr>
      <vt:lpstr>SERVANT:</vt:lpstr>
      <vt:lpstr>The Church as Servant</vt:lpstr>
      <vt:lpstr>SERVANT Examples</vt:lpstr>
      <vt:lpstr>INSTITUTION</vt:lpstr>
      <vt:lpstr>Petros: (Cephas) means Rock</vt:lpstr>
      <vt:lpstr>St. Peter: The First Pope</vt:lpstr>
      <vt:lpstr>A developing institution is seen from the beginning of the Church:</vt:lpstr>
      <vt:lpstr>INSTITUTION </vt:lpstr>
      <vt:lpstr>COMMUNITY OF DISCIPLES/ BODY OF CHRIST:</vt:lpstr>
      <vt:lpstr>What Marks a Disciple?</vt:lpstr>
      <vt:lpstr>As the BODY OF CHRIST…</vt:lpstr>
      <vt:lpstr>St. Teresa of Avila reminds us…</vt:lpstr>
      <vt:lpstr>How the models work together</vt:lpstr>
      <vt:lpstr>How the models work together</vt:lpstr>
      <vt:lpstr>How the models work together</vt:lpstr>
      <vt:lpstr>How the models work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Church Models</dc:title>
  <dc:creator>Stacey Brandt</dc:creator>
  <cp:lastModifiedBy>NDCL</cp:lastModifiedBy>
  <cp:revision>45</cp:revision>
  <dcterms:created xsi:type="dcterms:W3CDTF">2006-08-16T00:00:00Z</dcterms:created>
  <dcterms:modified xsi:type="dcterms:W3CDTF">2014-11-03T16:21:36Z</dcterms:modified>
</cp:coreProperties>
</file>