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2" r:id="rId5"/>
    <p:sldId id="266" r:id="rId6"/>
    <p:sldId id="267" r:id="rId7"/>
    <p:sldId id="268" r:id="rId8"/>
    <p:sldId id="265" r:id="rId9"/>
    <p:sldId id="269" r:id="rId10"/>
    <p:sldId id="270" r:id="rId11"/>
    <p:sldId id="271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972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A3082CB-D9A0-4A46-928F-D05BA1FE0FA3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B0EA8F9-1792-480F-BEC1-F91802EDFED6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082CB-D9A0-4A46-928F-D05BA1FE0FA3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A8F9-1792-480F-BEC1-F91802EDFE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082CB-D9A0-4A46-928F-D05BA1FE0FA3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A8F9-1792-480F-BEC1-F91802EDFE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082CB-D9A0-4A46-928F-D05BA1FE0FA3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A8F9-1792-480F-BEC1-F91802EDFE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082CB-D9A0-4A46-928F-D05BA1FE0FA3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A8F9-1792-480F-BEC1-F91802EDFE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082CB-D9A0-4A46-928F-D05BA1FE0FA3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A8F9-1792-480F-BEC1-F91802EDFE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082CB-D9A0-4A46-928F-D05BA1FE0FA3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A8F9-1792-480F-BEC1-F91802EDFE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082CB-D9A0-4A46-928F-D05BA1FE0FA3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A8F9-1792-480F-BEC1-F91802EDFE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082CB-D9A0-4A46-928F-D05BA1FE0FA3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A8F9-1792-480F-BEC1-F91802EDFE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082CB-D9A0-4A46-928F-D05BA1FE0FA3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A8F9-1792-480F-BEC1-F91802EDFED6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082CB-D9A0-4A46-928F-D05BA1FE0FA3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A8F9-1792-480F-BEC1-F91802EDFE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A3082CB-D9A0-4A46-928F-D05BA1FE0FA3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B0EA8F9-1792-480F-BEC1-F91802EDFED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youtube.com/watch?v=NBZfIss7V3c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onfire.org/resources/article/surprising-lessons-from-ten-million-youtube-views/4516/" TargetMode="External"/><Relationship Id="rId2" Type="http://schemas.openxmlformats.org/officeDocument/2006/relationships/hyperlink" Target="http://www.youtube.com/watch?v=X9Sc8jDE6I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litXW91Uau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4W0GSI9v5t8&amp;list=FLNhj26cQwsct7TJa16QvMEg&amp;index=1&amp;feature=plpp_video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YhCn0jf46U" TargetMode="External"/><Relationship Id="rId2" Type="http://schemas.openxmlformats.org/officeDocument/2006/relationships/hyperlink" Target="http://www.youtube.com/watch?v=sz1mo-If2UA&amp;feature=BFa&amp;list=FLNhj26cQwsct7TJa16QvME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hlinkClick r:id="rId2"/>
              </a:rPr>
              <a:t>Media Literacy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/>
              <a:t>“</a:t>
            </a:r>
            <a:r>
              <a:rPr lang="en-US" sz="3200" dirty="0" smtClean="0"/>
              <a:t>medium” 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2886074" cy="238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51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6800" y="990600"/>
            <a:ext cx="7024744" cy="570464"/>
          </a:xfrm>
        </p:spPr>
        <p:txBody>
          <a:bodyPr>
            <a:normAutofit/>
          </a:bodyPr>
          <a:lstStyle/>
          <a:p>
            <a:r>
              <a:rPr lang="en-US" sz="2700" b="1" dirty="0" smtClean="0"/>
              <a:t>What does this mean for the Church???</a:t>
            </a:r>
            <a:endParaRPr lang="en-US" sz="27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97966"/>
            <a:ext cx="8127567" cy="4232429"/>
          </a:xfrm>
        </p:spPr>
        <p:txBody>
          <a:bodyPr>
            <a:normAutofit/>
          </a:bodyPr>
          <a:lstStyle/>
          <a:p>
            <a:r>
              <a:rPr lang="en-US" sz="2050" dirty="0" smtClean="0"/>
              <a:t>A call to:</a:t>
            </a:r>
          </a:p>
          <a:p>
            <a:pPr lvl="1"/>
            <a:r>
              <a:rPr lang="en-US" sz="2050" dirty="0" smtClean="0"/>
              <a:t>U</a:t>
            </a:r>
            <a:r>
              <a:rPr lang="en-US" sz="2050" dirty="0" smtClean="0"/>
              <a:t>se </a:t>
            </a:r>
            <a:r>
              <a:rPr lang="en-US" sz="2050" dirty="0" smtClean="0"/>
              <a:t>mass </a:t>
            </a:r>
            <a:r>
              <a:rPr lang="en-US" sz="2050" dirty="0"/>
              <a:t>media to spread the </a:t>
            </a:r>
            <a:r>
              <a:rPr lang="en-US" sz="2050" dirty="0" smtClean="0"/>
              <a:t>Gospel</a:t>
            </a:r>
          </a:p>
          <a:p>
            <a:pPr lvl="1"/>
            <a:r>
              <a:rPr lang="en-US" sz="2050" dirty="0"/>
              <a:t>I</a:t>
            </a:r>
            <a:r>
              <a:rPr lang="en-US" sz="2050" dirty="0" smtClean="0"/>
              <a:t>ntegrate </a:t>
            </a:r>
            <a:r>
              <a:rPr lang="en-US" sz="2050" dirty="0"/>
              <a:t>the message of salvation into the “new culture” </a:t>
            </a:r>
            <a:endParaRPr lang="en-US" sz="2050" dirty="0" smtClean="0"/>
          </a:p>
          <a:p>
            <a:pPr lvl="2"/>
            <a:r>
              <a:rPr lang="en-US" dirty="0" smtClean="0"/>
              <a:t>WHY?? </a:t>
            </a:r>
          </a:p>
          <a:p>
            <a:pPr lvl="3"/>
            <a:r>
              <a:rPr lang="en-US" sz="2000" dirty="0" smtClean="0"/>
              <a:t>Because </a:t>
            </a:r>
            <a:r>
              <a:rPr lang="en-US" sz="2000" dirty="0"/>
              <a:t>these powerful means </a:t>
            </a:r>
            <a:r>
              <a:rPr lang="en-US" sz="2000" dirty="0" smtClean="0"/>
              <a:t>of communication </a:t>
            </a:r>
            <a:r>
              <a:rPr lang="en-US" sz="2000" dirty="0"/>
              <a:t>affect </a:t>
            </a:r>
            <a:r>
              <a:rPr lang="en-US" sz="2000" dirty="0" smtClean="0"/>
              <a:t>us and our </a:t>
            </a:r>
            <a:r>
              <a:rPr lang="en-US" sz="2000" dirty="0"/>
              <a:t>culture</a:t>
            </a:r>
          </a:p>
          <a:p>
            <a:pPr lvl="2" algn="just"/>
            <a:endParaRPr lang="en-US" dirty="0"/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316046"/>
            <a:ext cx="812367" cy="112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3400" y="381000"/>
            <a:ext cx="6096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877472"/>
            <a:ext cx="538163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901284"/>
            <a:ext cx="737147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830395"/>
            <a:ext cx="553974" cy="561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675339"/>
            <a:ext cx="1233488" cy="82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5675338"/>
            <a:ext cx="666477" cy="666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57400" y="4270656"/>
            <a:ext cx="34131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HOW????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422653"/>
            <a:ext cx="1614951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44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692" y="1905000"/>
            <a:ext cx="3985708" cy="4419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</a:t>
            </a:r>
            <a:r>
              <a:rPr lang="en-US" dirty="0" smtClean="0"/>
              <a:t>se </a:t>
            </a:r>
            <a:r>
              <a:rPr lang="en-US" dirty="0"/>
              <a:t>of the means of communication </a:t>
            </a:r>
            <a:r>
              <a:rPr lang="en-US" dirty="0" smtClean="0"/>
              <a:t>for:</a:t>
            </a:r>
          </a:p>
          <a:p>
            <a:pPr lvl="1"/>
            <a:r>
              <a:rPr lang="en-US" dirty="0" smtClean="0"/>
              <a:t>religious information/ education</a:t>
            </a:r>
            <a:endParaRPr lang="en-US" dirty="0" smtClean="0"/>
          </a:p>
          <a:p>
            <a:pPr lvl="1"/>
            <a:r>
              <a:rPr lang="en-US" dirty="0" smtClean="0"/>
              <a:t>evangelization </a:t>
            </a:r>
            <a:endParaRPr lang="en-US" dirty="0" smtClean="0"/>
          </a:p>
          <a:p>
            <a:pPr lvl="1"/>
            <a:r>
              <a:rPr lang="en-US" dirty="0" smtClean="0"/>
              <a:t>formation </a:t>
            </a:r>
            <a:r>
              <a:rPr lang="en-US" dirty="0"/>
              <a:t>of pastoral </a:t>
            </a:r>
            <a:r>
              <a:rPr lang="en-US" dirty="0" smtClean="0"/>
              <a:t>workers </a:t>
            </a:r>
            <a:endParaRPr lang="en-US" dirty="0" smtClean="0"/>
          </a:p>
          <a:p>
            <a:r>
              <a:rPr lang="en-US" i="1" dirty="0" smtClean="0"/>
              <a:t>Education to </a:t>
            </a:r>
            <a:r>
              <a:rPr lang="en-US" i="1" dirty="0"/>
              <a:t>a mature responsibility of the users and the recipients of the various communications </a:t>
            </a:r>
            <a:r>
              <a:rPr lang="en-US" i="1" dirty="0" smtClean="0"/>
              <a:t>media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685800" y="533400"/>
            <a:ext cx="3985710" cy="1143000"/>
          </a:xfrm>
        </p:spPr>
        <p:txBody>
          <a:bodyPr>
            <a:normAutofit/>
          </a:bodyPr>
          <a:lstStyle/>
          <a:p>
            <a:r>
              <a:rPr lang="en-US" sz="2700" b="1" dirty="0" smtClean="0"/>
              <a:t>CHURCH’S RESPONSE</a:t>
            </a:r>
            <a:endParaRPr lang="en-US" sz="27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396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771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Links: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Particularly regarding TV/video news coverage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Fr. Barron on his social media presence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Dove Real Beauty Sketches</a:t>
            </a:r>
            <a:endParaRPr lang="en-US" dirty="0" smtClean="0"/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46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Mindfulness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Media mindfulness can be employed to focus on any medium and its productions.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429000"/>
            <a:ext cx="3056865" cy="3048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95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19200"/>
            <a:ext cx="6400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Communication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F</a:t>
            </a:r>
            <a:r>
              <a:rPr lang="en-US" sz="2800" dirty="0" smtClean="0"/>
              <a:t>rom </a:t>
            </a:r>
            <a:r>
              <a:rPr lang="en-US" sz="2800" dirty="0"/>
              <a:t>the Latin </a:t>
            </a:r>
            <a:r>
              <a:rPr lang="en-US" sz="2800" i="1" dirty="0" err="1"/>
              <a:t>communicare</a:t>
            </a:r>
            <a:r>
              <a:rPr lang="en-US" sz="2800" i="1" dirty="0"/>
              <a:t>,</a:t>
            </a:r>
            <a:r>
              <a:rPr lang="en-US" sz="2800" dirty="0"/>
              <a:t> meaning “to participate, share, or hold in common.” </a:t>
            </a:r>
            <a:endParaRPr lang="en-US" sz="2800" dirty="0" smtClean="0"/>
          </a:p>
          <a:p>
            <a:r>
              <a:rPr lang="en-US" sz="2800" dirty="0" smtClean="0"/>
              <a:t>To </a:t>
            </a:r>
            <a:r>
              <a:rPr lang="en-US" sz="2800" dirty="0"/>
              <a:t>communicate means to impart information or tell a story, and it can take several forms.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762000"/>
            <a:ext cx="29718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86" y="5018993"/>
            <a:ext cx="1436949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680" y="5286374"/>
            <a:ext cx="144249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425" y="5181600"/>
            <a:ext cx="1213756" cy="1213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0885"/>
            <a:ext cx="1540497" cy="1153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973" y="4805362"/>
            <a:ext cx="1307427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750" y="4836967"/>
            <a:ext cx="1939750" cy="152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75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133600"/>
            <a:ext cx="6781800" cy="4038601"/>
          </a:xfrm>
        </p:spPr>
        <p:txBody>
          <a:bodyPr>
            <a:normAutofit/>
          </a:bodyPr>
          <a:lstStyle/>
          <a:p>
            <a:pPr marL="342900" indent="-342900" algn="just"/>
            <a:r>
              <a:rPr lang="en-US" dirty="0"/>
              <a:t>D</a:t>
            </a:r>
            <a:r>
              <a:rPr lang="en-US" dirty="0" smtClean="0"/>
              <a:t>elivery systems</a:t>
            </a:r>
          </a:p>
          <a:p>
            <a:pPr lvl="1" indent="-342900" algn="just"/>
            <a:r>
              <a:rPr lang="en-US" sz="2400" dirty="0"/>
              <a:t>D</a:t>
            </a:r>
            <a:r>
              <a:rPr lang="en-US" sz="2400" dirty="0" smtClean="0"/>
              <a:t>eliver </a:t>
            </a:r>
            <a:r>
              <a:rPr lang="en-US" sz="2400" dirty="0"/>
              <a:t>their content one-way. </a:t>
            </a:r>
            <a:endParaRPr lang="en-US" sz="2400" dirty="0" smtClean="0"/>
          </a:p>
          <a:p>
            <a:pPr lvl="1" indent="-342900" algn="just"/>
            <a:r>
              <a:rPr lang="en-US" sz="2400" dirty="0" smtClean="0"/>
              <a:t>A </a:t>
            </a:r>
            <a:r>
              <a:rPr lang="en-US" sz="2400" dirty="0"/>
              <a:t>single source, such as a television station or network, transmits to millions of sets at one time. </a:t>
            </a:r>
            <a:endParaRPr lang="en-US" sz="2400" dirty="0" smtClean="0"/>
          </a:p>
          <a:p>
            <a:pPr lvl="2" indent="-342900"/>
            <a:r>
              <a:rPr lang="en-US" sz="2400" dirty="0"/>
              <a:t>O</a:t>
            </a:r>
            <a:r>
              <a:rPr lang="en-US" sz="2400" dirty="0" smtClean="0"/>
              <a:t>ften </a:t>
            </a:r>
            <a:r>
              <a:rPr lang="en-US" sz="2400" dirty="0"/>
              <a:t>called “mass communications</a:t>
            </a:r>
            <a:r>
              <a:rPr lang="en-US" sz="2400" dirty="0" smtClean="0"/>
              <a:t>.”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730829" y="1219200"/>
            <a:ext cx="4953000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MEDIA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956252" y="4953000"/>
            <a:ext cx="47275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EFFECT??????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332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981200"/>
            <a:ext cx="6400800" cy="685800"/>
          </a:xfrm>
        </p:spPr>
        <p:txBody>
          <a:bodyPr>
            <a:noAutofit/>
          </a:bodyPr>
          <a:lstStyle/>
          <a:p>
            <a:r>
              <a:rPr lang="en-US" sz="4000" dirty="0">
                <a:hlinkClick r:id="rId2"/>
              </a:rPr>
              <a:t>Culture</a:t>
            </a:r>
            <a:r>
              <a:rPr lang="en-US" sz="4000" b="1" dirty="0"/>
              <a:t/>
            </a:r>
            <a:br>
              <a:rPr lang="en-US" sz="4000" b="1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2766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sz="2900" b="1" dirty="0"/>
              <a:t>Culture</a:t>
            </a:r>
            <a:r>
              <a:rPr lang="en-US" sz="2900" dirty="0"/>
              <a:t>  .  .  .  is a specific dimension of the existence and being of man. It creates among the persons within each community a complex of bonds, determining the interpersonal and social character of human existence. </a:t>
            </a:r>
            <a:r>
              <a:rPr lang="en-US" sz="2900" b="1" dirty="0"/>
              <a:t>Man is both subject and creator of culture in which he expresses himself and finds his equilibrium</a:t>
            </a:r>
            <a:r>
              <a:rPr lang="en-US" sz="2900" dirty="0"/>
              <a:t>. </a:t>
            </a:r>
            <a:endParaRPr lang="en-US" sz="2900" dirty="0" smtClean="0"/>
          </a:p>
          <a:p>
            <a:pPr marL="68580" indent="0">
              <a:buNone/>
            </a:pPr>
            <a:r>
              <a:rPr lang="en-US" sz="2100" dirty="0" smtClean="0"/>
              <a:t>(</a:t>
            </a:r>
            <a:r>
              <a:rPr lang="en-US" sz="2100" dirty="0"/>
              <a:t>May 24, 1984, </a:t>
            </a:r>
            <a:r>
              <a:rPr lang="en-US" sz="2100" dirty="0" smtClean="0"/>
              <a:t> </a:t>
            </a:r>
            <a:r>
              <a:rPr lang="en-US" sz="2100" i="1" dirty="0" smtClean="0"/>
              <a:t>Message </a:t>
            </a:r>
            <a:r>
              <a:rPr lang="en-US" sz="2100" i="1" dirty="0"/>
              <a:t>of the Holy Father for the XVIII World Communications Day</a:t>
            </a:r>
            <a:r>
              <a:rPr lang="en-US" sz="2100" dirty="0"/>
              <a:t>, 2)</a:t>
            </a:r>
          </a:p>
          <a:p>
            <a:pPr indent="0">
              <a:buNone/>
            </a:pPr>
            <a:r>
              <a:rPr lang="en-US" sz="2200" dirty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51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90600"/>
            <a:ext cx="6400800" cy="1219200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dirty="0"/>
              <a:t/>
            </a:r>
            <a:br>
              <a:rPr lang="en-US" sz="4900" dirty="0"/>
            </a:b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dirty="0"/>
              <a:t/>
            </a:r>
            <a:br>
              <a:rPr lang="en-US" sz="4900" dirty="0"/>
            </a:b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dirty="0"/>
              <a:t/>
            </a:r>
            <a:br>
              <a:rPr lang="en-US" sz="4900" dirty="0"/>
            </a:b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Values Inform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0"/>
            <a:ext cx="7414708" cy="3508977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Values</a:t>
            </a:r>
            <a:r>
              <a:rPr lang="en-US" sz="2000" dirty="0" smtClean="0"/>
              <a:t> </a:t>
            </a:r>
            <a:r>
              <a:rPr lang="en-US" sz="2000" dirty="0"/>
              <a:t>are those overarching ideals and ideas that guide our lives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We communicate about what is important to us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It is important to be aware of the values presented or assumed by the media, as well as the values we bring.</a:t>
            </a:r>
            <a:endParaRPr lang="en-US" sz="2000" dirty="0" smtClean="0"/>
          </a:p>
          <a:p>
            <a:pPr indent="0">
              <a:buNone/>
            </a:pP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256690"/>
            <a:ext cx="3135659" cy="208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28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4029" y="3037114"/>
            <a:ext cx="7024744" cy="1143000"/>
          </a:xfrm>
        </p:spPr>
        <p:txBody>
          <a:bodyPr/>
          <a:lstStyle/>
          <a:p>
            <a:r>
              <a:rPr lang="en-US" dirty="0" smtClean="0"/>
              <a:t>Are you media literate?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2000" y="4191000"/>
            <a:ext cx="7315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Courier New" pitchFamily="49" charset="0"/>
              <a:buChar char="o"/>
            </a:pPr>
            <a:r>
              <a:rPr lang="en-US" sz="2800" dirty="0"/>
              <a:t>The media literate person is aware of the boundaries </a:t>
            </a:r>
            <a:r>
              <a:rPr lang="en-US" sz="2800" dirty="0" smtClean="0"/>
              <a:t>between true </a:t>
            </a:r>
            <a:r>
              <a:rPr lang="en-US" sz="2800" dirty="0"/>
              <a:t>reality and the </a:t>
            </a:r>
            <a:r>
              <a:rPr lang="en-US" sz="2800" dirty="0" smtClean="0"/>
              <a:t>(possibly) constructed </a:t>
            </a:r>
            <a:r>
              <a:rPr lang="en-US" sz="2800" dirty="0"/>
              <a:t>reality of the media and knows how to navigate them in meaningful ways.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762000"/>
            <a:ext cx="2328058" cy="256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86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Values Inform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dirty="0"/>
              <a:t>Authentic values </a:t>
            </a:r>
            <a:r>
              <a:rPr lang="en-US" sz="2400" dirty="0"/>
              <a:t>are those of the Gospel that foster human dignity and the common good.</a:t>
            </a:r>
          </a:p>
          <a:p>
            <a:r>
              <a:rPr lang="en-US" sz="2400" dirty="0"/>
              <a:t> </a:t>
            </a:r>
            <a:r>
              <a:rPr lang="en-US" sz="2400" b="1" dirty="0"/>
              <a:t>Self-centered values </a:t>
            </a:r>
            <a:r>
              <a:rPr lang="en-US" sz="2400" dirty="0" smtClean="0"/>
              <a:t>are </a:t>
            </a:r>
            <a:r>
              <a:rPr lang="en-US" sz="2400" dirty="0"/>
              <a:t>contrary to Gospel </a:t>
            </a:r>
            <a:r>
              <a:rPr lang="en-US" sz="2400" dirty="0" smtClean="0"/>
              <a:t>values, and they lead to negative attitudes and behaviors that cause </a:t>
            </a:r>
            <a:r>
              <a:rPr lang="en-US" sz="2400" dirty="0"/>
              <a:t>people to suffer both spiritually and </a:t>
            </a:r>
            <a:r>
              <a:rPr lang="en-US" sz="2400" dirty="0" smtClean="0"/>
              <a:t>materially.</a:t>
            </a:r>
            <a:endParaRPr lang="en-US" sz="2400" dirty="0" smtClean="0"/>
          </a:p>
          <a:p>
            <a:r>
              <a:rPr lang="en-US" dirty="0" smtClean="0"/>
              <a:t>For example: What is </a:t>
            </a:r>
            <a:r>
              <a:rPr lang="en-US" dirty="0" smtClean="0">
                <a:hlinkClick r:id="rId3"/>
              </a:rPr>
              <a:t>Beauty</a:t>
            </a:r>
            <a:r>
              <a:rPr lang="en-US" dirty="0" smtClean="0"/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294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685800"/>
            <a:ext cx="7024744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All of creation can reveal </a:t>
            </a:r>
            <a:br>
              <a:rPr lang="en-US" sz="2800" dirty="0" smtClean="0"/>
            </a:br>
            <a:r>
              <a:rPr lang="en-US" sz="2800" dirty="0" smtClean="0"/>
              <a:t>God to us…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5800" y="2133599"/>
            <a:ext cx="3200400" cy="447675"/>
          </a:xfrm>
          <a:ln>
            <a:solidFill>
              <a:srgbClr val="00B050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2000" i="1" dirty="0" smtClean="0"/>
              <a:t>Perspective: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609600" y="2819400"/>
            <a:ext cx="3352800" cy="3429000"/>
          </a:xfrm>
          <a:ln>
            <a:solidFill>
              <a:schemeClr val="accent1"/>
            </a:solidFill>
          </a:ln>
        </p:spPr>
        <p:txBody>
          <a:bodyPr>
            <a:normAutofit fontScale="62500" lnSpcReduction="20000"/>
          </a:bodyPr>
          <a:lstStyle/>
          <a:p>
            <a:pPr indent="0">
              <a:buNone/>
            </a:pPr>
            <a:endParaRPr lang="en-US" sz="2300" dirty="0" smtClean="0"/>
          </a:p>
          <a:p>
            <a:pPr marL="685800" indent="-342900"/>
            <a:r>
              <a:rPr lang="en-US" sz="2500" dirty="0" smtClean="0"/>
              <a:t>see </a:t>
            </a:r>
            <a:r>
              <a:rPr lang="en-US" sz="2500" dirty="0" smtClean="0"/>
              <a:t>the </a:t>
            </a:r>
            <a:r>
              <a:rPr lang="en-US" sz="2500" dirty="0"/>
              <a:t>world as a place full of wonder </a:t>
            </a:r>
            <a:r>
              <a:rPr lang="en-US" sz="2500" dirty="0" smtClean="0"/>
              <a:t>&amp; </a:t>
            </a:r>
            <a:r>
              <a:rPr lang="en-US" sz="2500" dirty="0" smtClean="0"/>
              <a:t>awe </a:t>
            </a:r>
            <a:endParaRPr lang="en-US" sz="2500" dirty="0" smtClean="0"/>
          </a:p>
          <a:p>
            <a:pPr marL="685800" indent="-342900"/>
            <a:r>
              <a:rPr lang="en-US" sz="2500" dirty="0" smtClean="0"/>
              <a:t>see </a:t>
            </a:r>
            <a:r>
              <a:rPr lang="en-US" sz="2500" dirty="0" smtClean="0"/>
              <a:t>the </a:t>
            </a:r>
            <a:r>
              <a:rPr lang="en-US" sz="2500" dirty="0"/>
              <a:t>media as a potential </a:t>
            </a:r>
            <a:r>
              <a:rPr lang="en-US" sz="2500" dirty="0" smtClean="0"/>
              <a:t>place to</a:t>
            </a:r>
            <a:r>
              <a:rPr lang="en-US" sz="2500" dirty="0" smtClean="0"/>
              <a:t> discover </a:t>
            </a:r>
            <a:r>
              <a:rPr lang="en-US" sz="2500" dirty="0"/>
              <a:t>the presence of God in all manner </a:t>
            </a:r>
            <a:r>
              <a:rPr lang="en-US" sz="2500" dirty="0" smtClean="0"/>
              <a:t>of places</a:t>
            </a:r>
            <a:endParaRPr lang="en-US" sz="2500" dirty="0" smtClean="0"/>
          </a:p>
          <a:p>
            <a:pPr indent="0">
              <a:buNone/>
            </a:pPr>
            <a:endParaRPr lang="en-US" sz="2300" dirty="0" smtClean="0"/>
          </a:p>
          <a:p>
            <a:pPr indent="0">
              <a:buNone/>
            </a:pPr>
            <a:r>
              <a:rPr lang="en-US" sz="2300" b="1" u="sng" dirty="0" smtClean="0"/>
              <a:t>KEY</a:t>
            </a:r>
            <a:r>
              <a:rPr lang="en-US" sz="2300" dirty="0" smtClean="0"/>
              <a:t>:  Use eyes </a:t>
            </a:r>
            <a:r>
              <a:rPr lang="en-US" sz="2300" dirty="0"/>
              <a:t>of </a:t>
            </a:r>
            <a:r>
              <a:rPr lang="en-US" sz="2300" dirty="0" smtClean="0"/>
              <a:t>faith to </a:t>
            </a:r>
            <a:r>
              <a:rPr lang="en-US" sz="2300" dirty="0" smtClean="0"/>
              <a:t>stay rooted </a:t>
            </a:r>
            <a:r>
              <a:rPr lang="en-US" sz="2300" dirty="0"/>
              <a:t>in the values of the </a:t>
            </a:r>
            <a:r>
              <a:rPr lang="en-US" sz="2300" dirty="0" smtClean="0"/>
              <a:t>Gospel </a:t>
            </a:r>
            <a:r>
              <a:rPr lang="en-US" sz="2300" dirty="0" smtClean="0"/>
              <a:t/>
            </a:r>
            <a:br>
              <a:rPr lang="en-US" sz="2300" dirty="0" smtClean="0"/>
            </a:br>
            <a:endParaRPr lang="en-US" sz="2300" dirty="0" smtClean="0"/>
          </a:p>
          <a:p>
            <a:pPr indent="0">
              <a:buNone/>
            </a:pPr>
            <a:r>
              <a:rPr lang="en-US" sz="2300" b="1" i="1" dirty="0" smtClean="0">
                <a:solidFill>
                  <a:srgbClr val="00B050"/>
                </a:solidFill>
              </a:rPr>
              <a:t>WHY</a:t>
            </a:r>
            <a:r>
              <a:rPr lang="en-US" sz="2300" b="1" i="1" dirty="0" smtClean="0">
                <a:solidFill>
                  <a:srgbClr val="00B050"/>
                </a:solidFill>
              </a:rPr>
              <a:t>?:  to live </a:t>
            </a:r>
            <a:r>
              <a:rPr lang="en-US" sz="2300" b="1" i="1" dirty="0">
                <a:solidFill>
                  <a:srgbClr val="00B050"/>
                </a:solidFill>
              </a:rPr>
              <a:t>the spiritual values of Jesus in everyday life </a:t>
            </a:r>
            <a:r>
              <a:rPr lang="en-US" sz="2300" b="1" i="1" dirty="0" smtClean="0">
                <a:solidFill>
                  <a:srgbClr val="00B050"/>
                </a:solidFill>
              </a:rPr>
              <a:t>&amp; find </a:t>
            </a:r>
            <a:r>
              <a:rPr lang="en-US" sz="2300" b="1" i="1" dirty="0">
                <a:solidFill>
                  <a:srgbClr val="00B050"/>
                </a:solidFill>
              </a:rPr>
              <a:t>meaning.</a:t>
            </a:r>
          </a:p>
          <a:p>
            <a:pPr indent="0">
              <a:buNone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152507" y="2133600"/>
            <a:ext cx="2400693" cy="762000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000" i="1" dirty="0" smtClean="0"/>
              <a:t>Mindful Viewers/Readers: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4419600" y="3048000"/>
            <a:ext cx="1905000" cy="2590801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339725" indent="-169863"/>
            <a:r>
              <a:rPr lang="en-US" sz="1600" dirty="0" smtClean="0"/>
              <a:t>Q</a:t>
            </a:r>
            <a:r>
              <a:rPr lang="en-US" sz="1600" dirty="0" smtClean="0"/>
              <a:t>uestion </a:t>
            </a:r>
            <a:r>
              <a:rPr lang="en-US" sz="1600" dirty="0" smtClean="0"/>
              <a:t>&amp; </a:t>
            </a:r>
            <a:r>
              <a:rPr lang="en-US" sz="1600" dirty="0" smtClean="0"/>
              <a:t>discern </a:t>
            </a:r>
            <a:endParaRPr lang="en-US" sz="1600" dirty="0" smtClean="0"/>
          </a:p>
          <a:p>
            <a:pPr marL="339725" indent="-169863">
              <a:buNone/>
            </a:pPr>
            <a:endParaRPr lang="en-US" sz="1600" dirty="0" smtClean="0"/>
          </a:p>
          <a:p>
            <a:pPr marL="339725" indent="-169863"/>
            <a:r>
              <a:rPr lang="en-US" sz="1600" dirty="0" smtClean="0"/>
              <a:t>See each </a:t>
            </a:r>
            <a:r>
              <a:rPr lang="en-US" sz="1600" dirty="0"/>
              <a:t>medium in the context of its own structure and </a:t>
            </a:r>
            <a:r>
              <a:rPr lang="en-US" sz="1600" dirty="0" smtClean="0"/>
              <a:t>language </a:t>
            </a:r>
            <a:endParaRPr lang="en-US" sz="1600" dirty="0" smtClean="0"/>
          </a:p>
          <a:p>
            <a:pPr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871" y="990600"/>
            <a:ext cx="2276158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705600" y="2238375"/>
            <a:ext cx="1905000" cy="3693319"/>
          </a:xfrm>
          <a:prstGeom prst="rect">
            <a:avLst/>
          </a:prstGeom>
          <a:ln w="3492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indent="0">
              <a:buNone/>
            </a:pPr>
            <a:r>
              <a:rPr lang="en-US" dirty="0" smtClean="0"/>
              <a:t>Using </a:t>
            </a:r>
            <a:r>
              <a:rPr lang="en-US" dirty="0" smtClean="0"/>
              <a:t>these </a:t>
            </a:r>
            <a:r>
              <a:rPr lang="en-US" dirty="0"/>
              <a:t>lenses, believers can deepen their faith life in a media-saturated world in ways that are both faithful &amp; relevant to twenty-first century living.</a:t>
            </a:r>
          </a:p>
        </p:txBody>
      </p:sp>
      <p:sp>
        <p:nvSpPr>
          <p:cNvPr id="9" name="Cross 8"/>
          <p:cNvSpPr/>
          <p:nvPr/>
        </p:nvSpPr>
        <p:spPr>
          <a:xfrm>
            <a:off x="3657207" y="3589734"/>
            <a:ext cx="990600" cy="99060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qual 9"/>
          <p:cNvSpPr/>
          <p:nvPr/>
        </p:nvSpPr>
        <p:spPr>
          <a:xfrm>
            <a:off x="6096000" y="3886200"/>
            <a:ext cx="685800" cy="7620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23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8" grpId="0" animBg="1"/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266</TotalTime>
  <Words>501</Words>
  <Application>Microsoft Office PowerPoint</Application>
  <PresentationFormat>On-screen Show (4:3)</PresentationFormat>
  <Paragraphs>57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Austin</vt:lpstr>
      <vt:lpstr>Media Literacy</vt:lpstr>
      <vt:lpstr>Mindfulness</vt:lpstr>
      <vt:lpstr>      Communication </vt:lpstr>
      <vt:lpstr>PowerPoint Presentation</vt:lpstr>
      <vt:lpstr>Culture </vt:lpstr>
      <vt:lpstr>          Values Inform Communication</vt:lpstr>
      <vt:lpstr>Are you media literate?</vt:lpstr>
      <vt:lpstr>Values Inform Communication</vt:lpstr>
      <vt:lpstr>All of creation can reveal  God to us…</vt:lpstr>
      <vt:lpstr>What does this mean for the Church???</vt:lpstr>
      <vt:lpstr>CHURCH’S RESPONSE</vt:lpstr>
      <vt:lpstr>Extra Links: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 literacy</dc:title>
  <dc:creator>NDCL</dc:creator>
  <cp:lastModifiedBy>NDCL</cp:lastModifiedBy>
  <cp:revision>23</cp:revision>
  <dcterms:created xsi:type="dcterms:W3CDTF">2012-08-24T12:32:32Z</dcterms:created>
  <dcterms:modified xsi:type="dcterms:W3CDTF">2014-10-21T22:30:43Z</dcterms:modified>
</cp:coreProperties>
</file>