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58" r:id="rId5"/>
    <p:sldId id="261" r:id="rId6"/>
    <p:sldId id="263"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624"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3B14A5C-7BB5-48BC-8727-551BB4F76659}" type="datetimeFigureOut">
              <a:rPr lang="en-US" smtClean="0"/>
              <a:pPr/>
              <a:t>10/2/2014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A2769C3-3EF1-4EB9-94F6-FA0B68E0B8C0}"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14A5C-7BB5-48BC-8727-551BB4F7665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769C3-3EF1-4EB9-94F6-FA0B68E0B8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B14A5C-7BB5-48BC-8727-551BB4F7665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A2769C3-3EF1-4EB9-94F6-FA0B68E0B8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B14A5C-7BB5-48BC-8727-551BB4F7665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769C3-3EF1-4EB9-94F6-FA0B68E0B8C0}"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3B14A5C-7BB5-48BC-8727-551BB4F76659}" type="datetimeFigureOut">
              <a:rPr lang="en-US" smtClean="0"/>
              <a:pPr/>
              <a:t>10/2/2014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A2769C3-3EF1-4EB9-94F6-FA0B68E0B8C0}"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B14A5C-7BB5-48BC-8727-551BB4F7665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769C3-3EF1-4EB9-94F6-FA0B68E0B8C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B14A5C-7BB5-48BC-8727-551BB4F76659}" type="datetimeFigureOut">
              <a:rPr lang="en-US" smtClean="0"/>
              <a:pPr/>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769C3-3EF1-4EB9-94F6-FA0B68E0B8C0}"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B14A5C-7BB5-48BC-8727-551BB4F76659}" type="datetimeFigureOut">
              <a:rPr lang="en-US" smtClean="0"/>
              <a:pPr/>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769C3-3EF1-4EB9-94F6-FA0B68E0B8C0}"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3B14A5C-7BB5-48BC-8727-551BB4F76659}" type="datetimeFigureOut">
              <a:rPr lang="en-US" smtClean="0"/>
              <a:pPr/>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769C3-3EF1-4EB9-94F6-FA0B68E0B8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14A5C-7BB5-48BC-8727-551BB4F7665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A2769C3-3EF1-4EB9-94F6-FA0B68E0B8C0}"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14A5C-7BB5-48BC-8727-551BB4F7665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769C3-3EF1-4EB9-94F6-FA0B68E0B8C0}"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3B14A5C-7BB5-48BC-8727-551BB4F76659}" type="datetimeFigureOut">
              <a:rPr lang="en-US" smtClean="0"/>
              <a:pPr/>
              <a:t>10/2/2014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A2769C3-3EF1-4EB9-94F6-FA0B68E0B8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solidFill>
                  <a:schemeClr val="accent2">
                    <a:lumMod val="75000"/>
                  </a:schemeClr>
                </a:solidFill>
              </a:rPr>
              <a:t>Junior Theology</a:t>
            </a:r>
            <a:endParaRPr lang="en-US" sz="2400" dirty="0">
              <a:solidFill>
                <a:schemeClr val="accent2">
                  <a:lumMod val="75000"/>
                </a:schemeClr>
              </a:solidFill>
            </a:endParaRPr>
          </a:p>
        </p:txBody>
      </p:sp>
      <p:sp>
        <p:nvSpPr>
          <p:cNvPr id="2" name="Title 1"/>
          <p:cNvSpPr>
            <a:spLocks noGrp="1"/>
          </p:cNvSpPr>
          <p:nvPr>
            <p:ph type="title"/>
          </p:nvPr>
        </p:nvSpPr>
        <p:spPr>
          <a:solidFill>
            <a:schemeClr val="accent1">
              <a:lumMod val="60000"/>
              <a:lumOff val="40000"/>
            </a:schemeClr>
          </a:solidFill>
          <a:ln>
            <a:solidFill>
              <a:schemeClr val="accent1">
                <a:lumMod val="75000"/>
              </a:schemeClr>
            </a:solidFill>
          </a:ln>
        </p:spPr>
        <p:txBody>
          <a:bodyPr>
            <a:normAutofit/>
          </a:bodyPr>
          <a:lstStyle/>
          <a:p>
            <a:pPr algn="ctr"/>
            <a:r>
              <a:rPr lang="en-US" sz="3600" dirty="0" smtClean="0">
                <a:solidFill>
                  <a:schemeClr val="accent2">
                    <a:lumMod val="75000"/>
                  </a:schemeClr>
                </a:solidFill>
              </a:rPr>
              <a:t>Council of Jerusalem</a:t>
            </a:r>
            <a:endParaRPr lang="en-US" sz="36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8762999" cy="5029200"/>
          </a:xfrm>
          <a:ln w="57150">
            <a:solidFill>
              <a:schemeClr val="bg2">
                <a:lumMod val="25000"/>
              </a:schemeClr>
            </a:solidFill>
          </a:ln>
        </p:spPr>
        <p:txBody>
          <a:bodyPr>
            <a:normAutofit/>
          </a:bodyPr>
          <a:lstStyle/>
          <a:p>
            <a:pPr marL="45720" lvl="0" indent="0">
              <a:buNone/>
            </a:pPr>
            <a:r>
              <a:rPr lang="en-US" sz="3600" b="1" dirty="0" smtClean="0"/>
              <a:t>1. What </a:t>
            </a:r>
            <a:r>
              <a:rPr lang="en-US" sz="3600" b="1" dirty="0"/>
              <a:t>objection did the Pharisee-Christians make concerning the baptizing of Gentiles</a:t>
            </a:r>
            <a:r>
              <a:rPr lang="en-US" sz="3600" b="1" dirty="0" smtClean="0"/>
              <a:t>?</a:t>
            </a:r>
            <a:endParaRPr lang="en-US" sz="3600" dirty="0"/>
          </a:p>
          <a:p>
            <a:pPr marL="45720" lvl="0" indent="0">
              <a:buNone/>
            </a:pPr>
            <a:endParaRPr lang="en-US" sz="4000" dirty="0" smtClean="0">
              <a:latin typeface="+mj-lt"/>
            </a:endParaRPr>
          </a:p>
          <a:p>
            <a:pPr marL="45720" indent="0">
              <a:buNone/>
            </a:pPr>
            <a:r>
              <a:rPr lang="en-US" sz="3000" dirty="0" smtClean="0">
                <a:latin typeface="+mj-lt"/>
              </a:rPr>
              <a:t>Gentiles were expected to follow the entire Jewish law if they were baptized</a:t>
            </a:r>
          </a:p>
          <a:p>
            <a:pPr lvl="1"/>
            <a:r>
              <a:rPr lang="en-US" sz="2800" dirty="0" smtClean="0">
                <a:latin typeface="+mj-lt"/>
              </a:rPr>
              <a:t>Dietary Laws</a:t>
            </a:r>
          </a:p>
          <a:p>
            <a:pPr lvl="1"/>
            <a:r>
              <a:rPr lang="en-US" sz="3000" dirty="0" smtClean="0">
                <a:latin typeface="+mj-lt"/>
              </a:rPr>
              <a:t>Circumcision (sign of the Covenant)</a:t>
            </a:r>
            <a:endParaRPr lang="en-US" sz="3000" dirty="0">
              <a:latin typeface="+mj-lt"/>
            </a:endParaRPr>
          </a:p>
        </p:txBody>
      </p:sp>
      <p:sp>
        <p:nvSpPr>
          <p:cNvPr id="2" name="Title 1"/>
          <p:cNvSpPr>
            <a:spLocks noGrp="1"/>
          </p:cNvSpPr>
          <p:nvPr>
            <p:ph type="title"/>
          </p:nvPr>
        </p:nvSpPr>
        <p:spPr>
          <a:solidFill>
            <a:schemeClr val="accent1">
              <a:lumMod val="60000"/>
              <a:lumOff val="40000"/>
            </a:schemeClr>
          </a:solidFill>
          <a:ln>
            <a:solidFill>
              <a:schemeClr val="accent1">
                <a:lumMod val="75000"/>
              </a:schemeClr>
            </a:solidFill>
          </a:ln>
        </p:spPr>
        <p:txBody>
          <a:bodyPr>
            <a:noAutofit/>
          </a:bodyPr>
          <a:lstStyle/>
          <a:p>
            <a:pPr algn="ctr"/>
            <a:r>
              <a:rPr lang="en-US" dirty="0" smtClean="0">
                <a:solidFill>
                  <a:schemeClr val="accent2">
                    <a:lumMod val="75000"/>
                  </a:schemeClr>
                </a:solidFill>
              </a:rPr>
              <a:t>The early church encountered the following problem…</a:t>
            </a:r>
            <a:endParaRPr lang="en-US"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8762999" cy="5029200"/>
          </a:xfrm>
          <a:ln w="57150">
            <a:solidFill>
              <a:schemeClr val="bg2">
                <a:lumMod val="25000"/>
              </a:schemeClr>
            </a:solidFill>
          </a:ln>
        </p:spPr>
        <p:txBody>
          <a:bodyPr>
            <a:normAutofit fontScale="85000" lnSpcReduction="20000"/>
          </a:bodyPr>
          <a:lstStyle/>
          <a:p>
            <a:pPr marL="45720" indent="0">
              <a:buNone/>
            </a:pPr>
            <a:r>
              <a:rPr lang="en-US" sz="4000" dirty="0" smtClean="0"/>
              <a:t>Met </a:t>
            </a:r>
            <a:r>
              <a:rPr lang="en-US" sz="4000" dirty="0"/>
              <a:t>in </a:t>
            </a:r>
            <a:r>
              <a:rPr lang="en-US" sz="4000" dirty="0" smtClean="0"/>
              <a:t>50A.D. First </a:t>
            </a:r>
            <a:r>
              <a:rPr lang="en-US" sz="4000" dirty="0"/>
              <a:t>Ecumenical Council</a:t>
            </a:r>
          </a:p>
          <a:p>
            <a:pPr marL="45720" indent="0">
              <a:buNone/>
            </a:pPr>
            <a:endParaRPr lang="en-US" sz="4000" dirty="0"/>
          </a:p>
          <a:p>
            <a:pPr marL="45720" lvl="0" indent="0">
              <a:buNone/>
            </a:pPr>
            <a:r>
              <a:rPr lang="en-US" sz="4000" b="1" dirty="0" smtClean="0"/>
              <a:t>2. What </a:t>
            </a:r>
            <a:r>
              <a:rPr lang="en-US" sz="4000" b="1" dirty="0"/>
              <a:t>role did Paul and Barnabas play in the meeting in Jerusalem?</a:t>
            </a:r>
            <a:endParaRPr lang="en-US" sz="4000" dirty="0"/>
          </a:p>
          <a:p>
            <a:pPr marL="45720" indent="0">
              <a:buNone/>
            </a:pPr>
            <a:r>
              <a:rPr lang="en-US" sz="4000" b="1" dirty="0"/>
              <a:t> </a:t>
            </a:r>
            <a:endParaRPr lang="en-US" sz="4000" dirty="0"/>
          </a:p>
          <a:p>
            <a:pPr marL="45720" indent="0">
              <a:buNone/>
            </a:pPr>
            <a:r>
              <a:rPr lang="en-US" sz="4000" dirty="0" smtClean="0"/>
              <a:t>They explained to the assembly their work in converting Gentiles and God’s blessing of success on their mission, the “signs and wonders God had worked among the Gentiles through them.” (Acts 15:4, 12)</a:t>
            </a:r>
            <a:endParaRPr lang="en-US" sz="4000" dirty="0"/>
          </a:p>
        </p:txBody>
      </p:sp>
      <p:sp>
        <p:nvSpPr>
          <p:cNvPr id="2" name="Title 1"/>
          <p:cNvSpPr>
            <a:spLocks noGrp="1"/>
          </p:cNvSpPr>
          <p:nvPr>
            <p:ph type="title"/>
          </p:nvPr>
        </p:nvSpPr>
        <p:spPr>
          <a:solidFill>
            <a:schemeClr val="accent1">
              <a:lumMod val="60000"/>
              <a:lumOff val="40000"/>
            </a:schemeClr>
          </a:solidFill>
          <a:ln>
            <a:solidFill>
              <a:schemeClr val="accent1">
                <a:lumMod val="75000"/>
              </a:schemeClr>
            </a:solidFill>
          </a:ln>
        </p:spPr>
        <p:txBody>
          <a:bodyPr>
            <a:noAutofit/>
          </a:bodyPr>
          <a:lstStyle/>
          <a:p>
            <a:pPr algn="ctr"/>
            <a:r>
              <a:rPr lang="en-US" dirty="0" smtClean="0">
                <a:solidFill>
                  <a:schemeClr val="accent2">
                    <a:lumMod val="75000"/>
                  </a:schemeClr>
                </a:solidFill>
              </a:rPr>
              <a:t>Council of Jerusalem</a:t>
            </a:r>
            <a:endParaRPr lang="en-US" dirty="0">
              <a:solidFill>
                <a:schemeClr val="accent2">
                  <a:lumMod val="75000"/>
                </a:schemeClr>
              </a:solidFill>
            </a:endParaRPr>
          </a:p>
        </p:txBody>
      </p:sp>
    </p:spTree>
    <p:extLst>
      <p:ext uri="{BB962C8B-B14F-4D97-AF65-F5344CB8AC3E}">
        <p14:creationId xmlns:p14="http://schemas.microsoft.com/office/powerpoint/2010/main" val="306643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2999" cy="5105400"/>
          </a:xfrm>
          <a:ln w="38100">
            <a:solidFill>
              <a:schemeClr val="bg2">
                <a:lumMod val="25000"/>
              </a:schemeClr>
            </a:solidFill>
          </a:ln>
        </p:spPr>
        <p:txBody>
          <a:bodyPr>
            <a:normAutofit/>
          </a:bodyPr>
          <a:lstStyle/>
          <a:p>
            <a:pPr lvl="0">
              <a:buNone/>
            </a:pPr>
            <a:r>
              <a:rPr lang="en-US" b="1" dirty="0" smtClean="0"/>
              <a:t>3. What </a:t>
            </a:r>
            <a:r>
              <a:rPr lang="en-US" b="1" dirty="0"/>
              <a:t>was Peter’s perspective on the question of whether the Gentile Christians should follow the complete Jewish law</a:t>
            </a:r>
            <a:r>
              <a:rPr lang="en-US" b="1" dirty="0" smtClean="0"/>
              <a:t>?</a:t>
            </a:r>
            <a:endParaRPr lang="en-US" dirty="0" smtClean="0"/>
          </a:p>
          <a:p>
            <a:pPr>
              <a:buNone/>
            </a:pPr>
            <a:endParaRPr lang="en-US" dirty="0" smtClean="0">
              <a:latin typeface="+mj-lt"/>
            </a:endParaRPr>
          </a:p>
          <a:p>
            <a:pPr>
              <a:buNone/>
            </a:pPr>
            <a:r>
              <a:rPr lang="en-US" i="1" baseline="30000" dirty="0" smtClean="0">
                <a:latin typeface="+mj-lt"/>
              </a:rPr>
              <a:t>    </a:t>
            </a:r>
            <a:r>
              <a:rPr lang="en-US" i="1" dirty="0" smtClean="0">
                <a:latin typeface="+mj-lt"/>
              </a:rPr>
              <a:t>After much debate had taken place, Peter got up and said to  them: “My brothers, you are well aware that from the early days God made his choice among you that through my mouth </a:t>
            </a:r>
            <a:r>
              <a:rPr lang="en-US" i="1" dirty="0" smtClean="0"/>
              <a:t>the </a:t>
            </a:r>
            <a:r>
              <a:rPr lang="en-US" i="1" dirty="0"/>
              <a:t>Gentiles </a:t>
            </a:r>
            <a:r>
              <a:rPr lang="en-US" i="1" dirty="0" smtClean="0"/>
              <a:t>would  </a:t>
            </a:r>
            <a:r>
              <a:rPr lang="en-US" i="1" dirty="0"/>
              <a:t>hear </a:t>
            </a:r>
            <a:r>
              <a:rPr lang="en-US" i="1" dirty="0" smtClean="0">
                <a:latin typeface="+mj-lt"/>
              </a:rPr>
              <a:t>the word of the gospel and believe. God, who knows the heart, bore witness by granting them the Holy Spirit just as he did us. He made no distinction between us and them, for by faith, he purified their hearts.</a:t>
            </a:r>
          </a:p>
          <a:p>
            <a:pPr>
              <a:buNone/>
            </a:pPr>
            <a:r>
              <a:rPr lang="en-US" i="1" dirty="0" smtClean="0">
                <a:latin typeface="+mj-lt"/>
              </a:rPr>
              <a:t>	Why then are you now putting God to the test by placing on the shoulders of the disciples a yoke that neither our ancestors nor we have been able to bear?  On the contrary, we believe </a:t>
            </a:r>
            <a:r>
              <a:rPr lang="en-US" i="1" dirty="0"/>
              <a:t>that we are </a:t>
            </a:r>
            <a:r>
              <a:rPr lang="en-US" i="1" dirty="0" smtClean="0"/>
              <a:t>saved </a:t>
            </a:r>
            <a:r>
              <a:rPr lang="en-US" i="1" dirty="0" smtClean="0">
                <a:latin typeface="+mj-lt"/>
              </a:rPr>
              <a:t>through the grace of the Lord Jesus in the same way as they.” (Acts 15: 6 – 11)</a:t>
            </a:r>
          </a:p>
        </p:txBody>
      </p:sp>
      <p:sp>
        <p:nvSpPr>
          <p:cNvPr id="2" name="Title 1"/>
          <p:cNvSpPr>
            <a:spLocks noGrp="1"/>
          </p:cNvSpPr>
          <p:nvPr>
            <p:ph type="title"/>
          </p:nvPr>
        </p:nvSpPr>
        <p:spPr>
          <a:xfrm>
            <a:off x="381000" y="381000"/>
            <a:ext cx="8381260" cy="990600"/>
          </a:xfrm>
          <a:solidFill>
            <a:schemeClr val="accent1">
              <a:lumMod val="60000"/>
              <a:lumOff val="40000"/>
            </a:schemeClr>
          </a:solidFill>
          <a:ln>
            <a:solidFill>
              <a:schemeClr val="accent1">
                <a:lumMod val="75000"/>
              </a:schemeClr>
            </a:solidFill>
          </a:ln>
        </p:spPr>
        <p:txBody>
          <a:bodyPr>
            <a:normAutofit/>
          </a:bodyPr>
          <a:lstStyle/>
          <a:p>
            <a:pPr algn="ctr"/>
            <a:r>
              <a:rPr lang="en-US" sz="3600" dirty="0" smtClean="0">
                <a:solidFill>
                  <a:schemeClr val="accent2">
                    <a:lumMod val="75000"/>
                  </a:schemeClr>
                </a:solidFill>
              </a:rPr>
              <a:t>Council of Jerusalem</a:t>
            </a:r>
            <a:endParaRPr lang="en-US" sz="3600"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8762999" cy="5029200"/>
          </a:xfrm>
          <a:ln w="57150">
            <a:solidFill>
              <a:schemeClr val="bg2">
                <a:lumMod val="25000"/>
              </a:schemeClr>
            </a:solidFill>
          </a:ln>
        </p:spPr>
        <p:txBody>
          <a:bodyPr>
            <a:normAutofit fontScale="92500" lnSpcReduction="20000"/>
          </a:bodyPr>
          <a:lstStyle/>
          <a:p>
            <a:pPr marL="45720" indent="0">
              <a:buNone/>
            </a:pPr>
            <a:r>
              <a:rPr lang="en-US" sz="4000" b="1" dirty="0" smtClean="0"/>
              <a:t>4. What </a:t>
            </a:r>
            <a:r>
              <a:rPr lang="en-US" sz="4000" b="1" dirty="0"/>
              <a:t>did James contribute to the discussion about the Gentiles</a:t>
            </a:r>
            <a:r>
              <a:rPr lang="en-US" sz="4000" b="1" dirty="0" smtClean="0"/>
              <a:t>?</a:t>
            </a:r>
            <a:endParaRPr lang="en-US" sz="4000" dirty="0"/>
          </a:p>
          <a:p>
            <a:pPr marL="45720" lvl="0" indent="0">
              <a:buNone/>
            </a:pPr>
            <a:endParaRPr lang="en-US" sz="4000" dirty="0">
              <a:latin typeface="+mj-lt"/>
            </a:endParaRPr>
          </a:p>
          <a:p>
            <a:pPr marL="45720" lvl="0" indent="0">
              <a:buNone/>
            </a:pPr>
            <a:r>
              <a:rPr lang="en-US" sz="4000" dirty="0" smtClean="0">
                <a:latin typeface="+mj-lt"/>
              </a:rPr>
              <a:t>James says that after hearing this witness, “we ought to stop troubling the Gentiles who turn to God.  But tell them by letter to avoid pollution from idols, unlawful marriage, the meat of strangled animals, and blood.”  </a:t>
            </a:r>
            <a:br>
              <a:rPr lang="en-US" sz="4000" dirty="0" smtClean="0">
                <a:latin typeface="+mj-lt"/>
              </a:rPr>
            </a:br>
            <a:r>
              <a:rPr lang="en-US" sz="4000" dirty="0" smtClean="0">
                <a:latin typeface="+mj-lt"/>
              </a:rPr>
              <a:t>(Acts 15: 19-20)</a:t>
            </a:r>
            <a:endParaRPr lang="en-US" sz="4000" dirty="0"/>
          </a:p>
        </p:txBody>
      </p:sp>
      <p:sp>
        <p:nvSpPr>
          <p:cNvPr id="2" name="Title 1"/>
          <p:cNvSpPr>
            <a:spLocks noGrp="1"/>
          </p:cNvSpPr>
          <p:nvPr>
            <p:ph type="title"/>
          </p:nvPr>
        </p:nvSpPr>
        <p:spPr>
          <a:solidFill>
            <a:schemeClr val="accent1">
              <a:lumMod val="60000"/>
              <a:lumOff val="40000"/>
            </a:schemeClr>
          </a:solidFill>
          <a:ln>
            <a:solidFill>
              <a:schemeClr val="accent1">
                <a:lumMod val="75000"/>
              </a:schemeClr>
            </a:solidFill>
          </a:ln>
        </p:spPr>
        <p:txBody>
          <a:bodyPr>
            <a:noAutofit/>
          </a:bodyPr>
          <a:lstStyle/>
          <a:p>
            <a:pPr algn="ctr"/>
            <a:r>
              <a:rPr lang="en-US" dirty="0" smtClean="0">
                <a:solidFill>
                  <a:schemeClr val="accent2">
                    <a:lumMod val="75000"/>
                  </a:schemeClr>
                </a:solidFill>
              </a:rPr>
              <a:t>Council of Jerusalem</a:t>
            </a:r>
            <a:endParaRPr lang="en-US" dirty="0">
              <a:solidFill>
                <a:schemeClr val="accent2">
                  <a:lumMod val="75000"/>
                </a:schemeClr>
              </a:solidFill>
            </a:endParaRPr>
          </a:p>
        </p:txBody>
      </p:sp>
    </p:spTree>
    <p:extLst>
      <p:ext uri="{BB962C8B-B14F-4D97-AF65-F5344CB8AC3E}">
        <p14:creationId xmlns:p14="http://schemas.microsoft.com/office/powerpoint/2010/main" val="155422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8762999" cy="5181600"/>
          </a:xfrm>
          <a:ln w="57150">
            <a:solidFill>
              <a:schemeClr val="bg2">
                <a:lumMod val="25000"/>
              </a:schemeClr>
            </a:solidFill>
          </a:ln>
        </p:spPr>
        <p:txBody>
          <a:bodyPr>
            <a:normAutofit fontScale="55000" lnSpcReduction="20000"/>
          </a:bodyPr>
          <a:lstStyle/>
          <a:p>
            <a:pPr marL="45720" lvl="0" indent="0">
              <a:buNone/>
            </a:pPr>
            <a:r>
              <a:rPr lang="en-US" sz="4000" b="1" dirty="0" smtClean="0"/>
              <a:t>5. What </a:t>
            </a:r>
            <a:r>
              <a:rPr lang="en-US" sz="4000" b="1" dirty="0"/>
              <a:t>did the Council of Jerusalem decide?  Why was the decision significant for the Christian community? </a:t>
            </a:r>
            <a:endParaRPr lang="en-US" sz="4000" b="1" dirty="0" smtClean="0"/>
          </a:p>
          <a:p>
            <a:pPr marL="45720" lvl="0" indent="0">
              <a:buNone/>
            </a:pPr>
            <a:endParaRPr lang="en-US" sz="4000" dirty="0"/>
          </a:p>
          <a:p>
            <a:pPr marL="45720" indent="0">
              <a:buNone/>
            </a:pPr>
            <a:r>
              <a:rPr lang="en-US" sz="4000" dirty="0" smtClean="0">
                <a:latin typeface="+mj-lt"/>
              </a:rPr>
              <a:t>They wrote a letter saying that some people had disturbed the Gentiles by requiring them to observe the Jewish Law, but they had no authority to do so. . .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“It is the decision of the Holy Spirit and of us not to place on you any burden beyond these necessities, namely, to abstain from meat sacrificed to idols, from blood, from the meat of strangled animals, and from unlawful marriage.  If you keep free of these things, you will be doing what is right.  Farewell.”(Acts 15: 28 – 29)  </a:t>
            </a:r>
            <a:br>
              <a:rPr lang="en-US" sz="4000" dirty="0" smtClean="0">
                <a:latin typeface="+mj-lt"/>
              </a:rPr>
            </a:br>
            <a:r>
              <a:rPr lang="en-US" sz="4000" dirty="0" smtClean="0">
                <a:latin typeface="+mj-lt"/>
              </a:rPr>
              <a:t/>
            </a:r>
            <a:br>
              <a:rPr lang="en-US" sz="4000" dirty="0" smtClean="0">
                <a:latin typeface="+mj-lt"/>
              </a:rPr>
            </a:br>
            <a:r>
              <a:rPr lang="en-US" sz="4000" dirty="0" smtClean="0">
                <a:latin typeface="+mj-lt"/>
              </a:rPr>
              <a:t>They authorized Paul and Barnabas, Judas and Silas to carry this message to the Gentile communities.</a:t>
            </a:r>
          </a:p>
        </p:txBody>
      </p:sp>
      <p:sp>
        <p:nvSpPr>
          <p:cNvPr id="2" name="Title 1"/>
          <p:cNvSpPr>
            <a:spLocks noGrp="1"/>
          </p:cNvSpPr>
          <p:nvPr>
            <p:ph type="title"/>
          </p:nvPr>
        </p:nvSpPr>
        <p:spPr>
          <a:solidFill>
            <a:schemeClr val="accent1">
              <a:lumMod val="60000"/>
              <a:lumOff val="40000"/>
            </a:schemeClr>
          </a:solidFill>
          <a:ln>
            <a:solidFill>
              <a:schemeClr val="accent1">
                <a:lumMod val="75000"/>
              </a:schemeClr>
            </a:solidFill>
          </a:ln>
        </p:spPr>
        <p:txBody>
          <a:bodyPr>
            <a:noAutofit/>
          </a:bodyPr>
          <a:lstStyle/>
          <a:p>
            <a:pPr algn="ctr"/>
            <a:r>
              <a:rPr lang="en-US" dirty="0" smtClean="0">
                <a:solidFill>
                  <a:schemeClr val="accent2">
                    <a:lumMod val="75000"/>
                  </a:schemeClr>
                </a:solidFill>
              </a:rPr>
              <a:t>Council of Jerusalem</a:t>
            </a:r>
            <a:endParaRPr lang="en-US" dirty="0">
              <a:solidFill>
                <a:schemeClr val="accent2">
                  <a:lumMod val="75000"/>
                </a:schemeClr>
              </a:solidFill>
            </a:endParaRPr>
          </a:p>
        </p:txBody>
      </p:sp>
    </p:spTree>
    <p:extLst>
      <p:ext uri="{BB962C8B-B14F-4D97-AF65-F5344CB8AC3E}">
        <p14:creationId xmlns:p14="http://schemas.microsoft.com/office/powerpoint/2010/main" val="323324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8839199" cy="4953000"/>
          </a:xfrm>
          <a:ln w="38100">
            <a:solidFill>
              <a:schemeClr val="bg2">
                <a:lumMod val="25000"/>
              </a:schemeClr>
            </a:solidFill>
          </a:ln>
        </p:spPr>
        <p:txBody>
          <a:bodyPr>
            <a:normAutofit lnSpcReduction="10000"/>
          </a:bodyPr>
          <a:lstStyle/>
          <a:p>
            <a:pPr marL="45720" indent="0">
              <a:buNone/>
            </a:pPr>
            <a:r>
              <a:rPr lang="en-US" sz="3200" dirty="0" smtClean="0">
                <a:latin typeface="+mj-lt"/>
              </a:rPr>
              <a:t>After the Council:</a:t>
            </a:r>
          </a:p>
          <a:p>
            <a:r>
              <a:rPr lang="en-US" sz="3000" dirty="0" smtClean="0">
                <a:latin typeface="+mj-lt"/>
              </a:rPr>
              <a:t>The Church is enabled to spread </a:t>
            </a:r>
            <a:r>
              <a:rPr lang="en-US" sz="3000" b="1" dirty="0" smtClean="0">
                <a:latin typeface="+mj-lt"/>
              </a:rPr>
              <a:t>throughout the world </a:t>
            </a:r>
            <a:r>
              <a:rPr lang="en-US" sz="3000" dirty="0" smtClean="0">
                <a:latin typeface="+mj-lt"/>
              </a:rPr>
              <a:t>(as Jesus commanded).</a:t>
            </a:r>
            <a:endParaRPr lang="en-US" sz="3000" dirty="0">
              <a:latin typeface="+mj-lt"/>
            </a:endParaRPr>
          </a:p>
          <a:p>
            <a:r>
              <a:rPr lang="en-US" sz="3000" dirty="0" smtClean="0">
                <a:latin typeface="+mj-lt"/>
              </a:rPr>
              <a:t>Gentile-Christians soon outnumbered Jewish-Christians (clearer separation from Judaism under the New Covenant) </a:t>
            </a:r>
          </a:p>
          <a:p>
            <a:r>
              <a:rPr lang="en-US" sz="3000" dirty="0" smtClean="0">
                <a:latin typeface="+mj-lt"/>
              </a:rPr>
              <a:t>Church has an example/model of how to address conflict &amp; resolution</a:t>
            </a:r>
          </a:p>
          <a:p>
            <a:r>
              <a:rPr lang="en-US" sz="3000" dirty="0" smtClean="0">
                <a:latin typeface="+mj-lt"/>
              </a:rPr>
              <a:t>As St. Paul wrote: “There is no longer Jew or Greek…all are one in Christ Jesus.” (Gal. 3:28)</a:t>
            </a:r>
            <a:endParaRPr lang="en-US" dirty="0">
              <a:latin typeface="+mj-lt"/>
            </a:endParaRPr>
          </a:p>
        </p:txBody>
      </p:sp>
      <p:sp>
        <p:nvSpPr>
          <p:cNvPr id="2" name="Title 1"/>
          <p:cNvSpPr>
            <a:spLocks noGrp="1"/>
          </p:cNvSpPr>
          <p:nvPr>
            <p:ph type="title"/>
          </p:nvPr>
        </p:nvSpPr>
        <p:spPr>
          <a:solidFill>
            <a:schemeClr val="accent1">
              <a:lumMod val="60000"/>
              <a:lumOff val="40000"/>
            </a:schemeClr>
          </a:solidFill>
          <a:ln>
            <a:solidFill>
              <a:schemeClr val="accent1">
                <a:lumMod val="75000"/>
              </a:schemeClr>
            </a:solidFill>
          </a:ln>
        </p:spPr>
        <p:txBody>
          <a:bodyPr>
            <a:normAutofit/>
          </a:bodyPr>
          <a:lstStyle/>
          <a:p>
            <a:pPr algn="ctr"/>
            <a:r>
              <a:rPr lang="en-US" dirty="0" smtClean="0">
                <a:solidFill>
                  <a:schemeClr val="accent2">
                    <a:lumMod val="75000"/>
                  </a:schemeClr>
                </a:solidFill>
              </a:rPr>
              <a:t>Major Turning Point For The Church</a:t>
            </a:r>
            <a:endParaRPr lang="en-US"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199" cy="5029200"/>
          </a:xfrm>
          <a:ln w="38100">
            <a:solidFill>
              <a:schemeClr val="bg2">
                <a:lumMod val="25000"/>
              </a:schemeClr>
            </a:solidFill>
          </a:ln>
        </p:spPr>
        <p:txBody>
          <a:bodyPr>
            <a:normAutofit fontScale="92500" lnSpcReduction="10000"/>
          </a:bodyPr>
          <a:lstStyle/>
          <a:p>
            <a:pPr>
              <a:buFont typeface="Wingdings" pitchFamily="2" charset="2"/>
              <a:buChar char="§"/>
            </a:pPr>
            <a:r>
              <a:rPr lang="en-US" sz="3000" dirty="0" smtClean="0">
                <a:latin typeface="+mj-lt"/>
              </a:rPr>
              <a:t>Decision by the group gathered around Peter:</a:t>
            </a:r>
          </a:p>
          <a:p>
            <a:pPr marL="45720" indent="0">
              <a:buNone/>
            </a:pPr>
            <a:r>
              <a:rPr lang="en-US" sz="3000" dirty="0" smtClean="0">
                <a:latin typeface="+mj-lt"/>
              </a:rPr>
              <a:t>“The decision of the Holy Spirit and of us…” recalls the promise from John’s Gospel:</a:t>
            </a:r>
            <a:endParaRPr lang="en-US" sz="3200" dirty="0" smtClean="0"/>
          </a:p>
          <a:p>
            <a:pPr>
              <a:buNone/>
            </a:pPr>
            <a:r>
              <a:rPr lang="en-US" sz="3000" i="1" dirty="0" smtClean="0">
                <a:latin typeface="+mj-lt"/>
              </a:rPr>
              <a:t/>
            </a:r>
            <a:br>
              <a:rPr lang="en-US" sz="3000" i="1" dirty="0" smtClean="0">
                <a:latin typeface="+mj-lt"/>
              </a:rPr>
            </a:br>
            <a:r>
              <a:rPr lang="en-US" sz="3000" i="1" dirty="0" smtClean="0">
                <a:latin typeface="+mj-lt"/>
              </a:rPr>
              <a:t>“But when he, the Spirit of truth, comes, he will guide you into all truth.”</a:t>
            </a:r>
            <a:r>
              <a:rPr lang="en-US" sz="3200" dirty="0" smtClean="0"/>
              <a:t>  (</a:t>
            </a:r>
            <a:r>
              <a:rPr lang="en-US" sz="3200" i="1" dirty="0" smtClean="0">
                <a:latin typeface="+mj-lt"/>
              </a:rPr>
              <a:t>John 16:13)</a:t>
            </a:r>
          </a:p>
          <a:p>
            <a:pPr>
              <a:buNone/>
            </a:pPr>
            <a:endParaRPr lang="en-US" sz="3200" dirty="0" smtClean="0"/>
          </a:p>
          <a:p>
            <a:pPr>
              <a:buNone/>
            </a:pPr>
            <a:r>
              <a:rPr lang="en-US" sz="3200" dirty="0" smtClean="0"/>
              <a:t>   “</a:t>
            </a:r>
            <a:r>
              <a:rPr lang="en-US" sz="3200" i="1" dirty="0" smtClean="0">
                <a:latin typeface="+mj-lt"/>
              </a:rPr>
              <a:t>But the Helper, the Holy Spirit, whom the Father will send in My name, He will teach you all things, and bring to your remembrance all things that I said to you.” (John 14:26)</a:t>
            </a:r>
            <a:endParaRPr lang="en-US" sz="3000" i="1" dirty="0" smtClean="0">
              <a:latin typeface="+mj-lt"/>
            </a:endParaRPr>
          </a:p>
          <a:p>
            <a:pPr>
              <a:buFont typeface="Wingdings" pitchFamily="2" charset="2"/>
              <a:buChar char="§"/>
            </a:pPr>
            <a:endParaRPr lang="en-US" sz="3000" dirty="0" smtClean="0">
              <a:latin typeface="+mj-lt"/>
            </a:endParaRPr>
          </a:p>
          <a:p>
            <a:endParaRPr lang="en-US" dirty="0"/>
          </a:p>
        </p:txBody>
      </p:sp>
      <p:sp>
        <p:nvSpPr>
          <p:cNvPr id="2" name="Title 1"/>
          <p:cNvSpPr>
            <a:spLocks noGrp="1"/>
          </p:cNvSpPr>
          <p:nvPr>
            <p:ph type="title"/>
          </p:nvPr>
        </p:nvSpPr>
        <p:spPr>
          <a:solidFill>
            <a:schemeClr val="accent1">
              <a:lumMod val="60000"/>
              <a:lumOff val="40000"/>
            </a:schemeClr>
          </a:solidFill>
          <a:ln>
            <a:solidFill>
              <a:schemeClr val="accent1">
                <a:lumMod val="75000"/>
              </a:schemeClr>
            </a:solidFill>
          </a:ln>
        </p:spPr>
        <p:txBody>
          <a:bodyPr/>
          <a:lstStyle/>
          <a:p>
            <a:pPr algn="ctr"/>
            <a:r>
              <a:rPr lang="en-US" dirty="0" smtClean="0">
                <a:solidFill>
                  <a:schemeClr val="accent2">
                    <a:lumMod val="75000"/>
                  </a:schemeClr>
                </a:solidFill>
              </a:rPr>
              <a:t>Council of Jerusalem</a:t>
            </a:r>
            <a:endParaRPr lang="en-US"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295</TotalTime>
  <Words>406</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Grid</vt:lpstr>
      <vt:lpstr>Council of Jerusalem</vt:lpstr>
      <vt:lpstr>The early church encountered the following problem…</vt:lpstr>
      <vt:lpstr>Council of Jerusalem</vt:lpstr>
      <vt:lpstr>Council of Jerusalem</vt:lpstr>
      <vt:lpstr>Council of Jerusalem</vt:lpstr>
      <vt:lpstr>Council of Jerusalem</vt:lpstr>
      <vt:lpstr>Major Turning Point For The Church</vt:lpstr>
      <vt:lpstr>Council of Jerusalem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of Jerusalem</dc:title>
  <dc:creator>Mary</dc:creator>
  <cp:lastModifiedBy>Stacey Brandt</cp:lastModifiedBy>
  <cp:revision>22</cp:revision>
  <dcterms:created xsi:type="dcterms:W3CDTF">2010-10-20T01:14:06Z</dcterms:created>
  <dcterms:modified xsi:type="dcterms:W3CDTF">2014-10-02T18:41:53Z</dcterms:modified>
</cp:coreProperties>
</file>