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6" r:id="rId3"/>
    <p:sldId id="267" r:id="rId4"/>
    <p:sldId id="268" r:id="rId5"/>
    <p:sldId id="265" r:id="rId6"/>
    <p:sldId id="261" r:id="rId7"/>
    <p:sldId id="262" r:id="rId8"/>
    <p:sldId id="263" r:id="rId9"/>
    <p:sldId id="264" r:id="rId10"/>
    <p:sldId id="270" r:id="rId11"/>
    <p:sldId id="256" r:id="rId12"/>
    <p:sldId id="257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76000"/>
      <a:buFont typeface="Wingdings 2" pitchFamily="18" charset="2"/>
      <a:buChar char=""/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76000"/>
      <a:buFont typeface="Wingdings 2" pitchFamily="18" charset="2"/>
      <a:buChar char=""/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76000"/>
      <a:buFont typeface="Wingdings 2" pitchFamily="18" charset="2"/>
      <a:buChar char=""/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76000"/>
      <a:buFont typeface="Wingdings 2" pitchFamily="18" charset="2"/>
      <a:buChar char=""/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76000"/>
      <a:buFont typeface="Wingdings 2" pitchFamily="18" charset="2"/>
      <a:buChar char=""/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83B4"/>
    <a:srgbClr val="DD7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62A2FE01-3E78-4BCE-BFA5-BAF445F6E68B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2783047-D7E8-4D34-A154-982CDB27C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A3DC-3D4D-4E1C-B8AC-00D8C026808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A5C8-AB81-4FB7-9F16-5E05233E7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F0D7-2EF1-4AC5-BCA9-B02311C2F513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8F49-6F2C-4420-AE11-434AB6726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7F24-FEEA-41A1-BC30-5EDC2F2188D6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0F63-A6BB-45D2-B43A-06402DDC0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F701-70EA-45B0-9B0C-478243DBDD0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229D-2091-421D-8748-1EAE08272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668E-6ADC-4953-B26A-31E57C7D2AE7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F3CF-D056-4ECE-8534-C85CA3FD7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0E60-6C42-4CFC-ACD4-CB967A022A31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1F8D-36CF-43CD-89EC-61E54B74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5827-BFA6-41C5-BD7E-E9EEC0F12C0E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F445-7069-47E9-A884-68374100F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F60F-11F1-42A8-B4E9-3D15C1DB2CF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B04C-CE30-4739-8951-C924D753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840D-A143-4A5E-ADF2-4C50833414FA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C548-887D-4EF8-8C19-FB55F398E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B3F11-6DEE-4B7C-A7BE-7AB6764E529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779B-85D1-4883-B8F8-9C4F0963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FF971A-CD28-4318-BC85-4323F736F3C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A468B7-9D88-4EFA-9D89-7726C0EAA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john+11:41-42&amp;version=NRSVCE" TargetMode="External"/><Relationship Id="rId2" Type="http://schemas.openxmlformats.org/officeDocument/2006/relationships/hyperlink" Target="https://www.biblegateway.com/passage/?search=matthew+11:25-27&amp;version=NRSV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TY-UKgLlXs&amp;list=PL263EF86C487FA84D&amp;index=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qVkzdK6N20&amp;list=PL263EF86C487FA84D&amp;index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hristart.com/cart/member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hristart.com/cart/memb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5181600" cy="3429000"/>
          </a:xfrm>
        </p:spPr>
        <p:txBody>
          <a:bodyPr/>
          <a:lstStyle/>
          <a:p>
            <a:pPr algn="ctr"/>
            <a:r>
              <a:rPr lang="en-US" sz="4400" smtClean="0"/>
              <a:t>PREREQUISITES </a:t>
            </a:r>
            <a:br>
              <a:rPr lang="en-US" sz="4400" smtClean="0"/>
            </a:br>
            <a:r>
              <a:rPr lang="en-US" sz="4400" smtClean="0"/>
              <a:t>&amp; </a:t>
            </a:r>
            <a:br>
              <a:rPr lang="en-US" sz="4400" smtClean="0"/>
            </a:br>
            <a:r>
              <a:rPr lang="en-US" sz="4400" smtClean="0"/>
              <a:t>PURPOSES </a:t>
            </a:r>
            <a:br>
              <a:rPr lang="en-US" sz="4400" smtClean="0"/>
            </a:br>
            <a:r>
              <a:rPr lang="en-US" sz="4400" smtClean="0"/>
              <a:t>of </a:t>
            </a:r>
            <a:br>
              <a:rPr lang="en-US" sz="4400" smtClean="0"/>
            </a:br>
            <a:r>
              <a:rPr lang="en-US" sz="4400" smtClean="0"/>
              <a:t>PRAYER</a:t>
            </a:r>
          </a:p>
        </p:txBody>
      </p:sp>
      <p:pic>
        <p:nvPicPr>
          <p:cNvPr id="30728" name="Picture 8" descr="MC90041344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4594225" cy="335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tx1"/>
                </a:solidFill>
              </a:rPr>
              <a:t>Thanksgiving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914400" y="2819400"/>
            <a:ext cx="6777038" cy="30861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smtClean="0">
                <a:hlinkClick r:id="rId2"/>
              </a:rPr>
              <a:t>Matthew 11: 25-27</a:t>
            </a:r>
            <a:r>
              <a:rPr lang="en-US" sz="1800" dirty="0" smtClean="0"/>
              <a:t>; </a:t>
            </a:r>
            <a:r>
              <a:rPr lang="en-US" sz="1800" dirty="0" smtClean="0">
                <a:hlinkClick r:id="rId3"/>
              </a:rPr>
              <a:t>John 11: 41-42</a:t>
            </a:r>
            <a:endParaRPr lang="en-US" sz="1800" dirty="0" smtClean="0"/>
          </a:p>
          <a:p>
            <a:r>
              <a:rPr lang="en-US" sz="1800" dirty="0" smtClean="0"/>
              <a:t>It is healing to our spirits to count our blessings and thank God for everything that is good.</a:t>
            </a:r>
          </a:p>
          <a:p>
            <a:r>
              <a:rPr lang="en-US" sz="1800" dirty="0" smtClean="0"/>
              <a:t>Everyone’s blessing list should </a:t>
            </a:r>
            <a:r>
              <a:rPr lang="en-US" sz="1800" b="1" dirty="0" smtClean="0"/>
              <a:t>always</a:t>
            </a:r>
            <a:r>
              <a:rPr lang="en-US" sz="1800" dirty="0" smtClean="0"/>
              <a:t> include at least 4 </a:t>
            </a:r>
            <a:r>
              <a:rPr lang="en-US" sz="1800" dirty="0" smtClean="0"/>
              <a:t>things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Life itself, our existence, salvation from sin (the hope of Heaven), God’s existence and his daily grace</a:t>
            </a:r>
            <a:endParaRPr lang="en-US" sz="1600" dirty="0" smtClean="0"/>
          </a:p>
          <a:p>
            <a:r>
              <a:rPr lang="en-US" sz="1800" dirty="0" smtClean="0"/>
              <a:t>1 Thessalonians 5:18:</a:t>
            </a:r>
            <a:r>
              <a:rPr lang="en-US" dirty="0" smtClean="0"/>
              <a:t> </a:t>
            </a:r>
            <a:r>
              <a:rPr lang="en-US" sz="1800" dirty="0" smtClean="0"/>
              <a:t>“Give </a:t>
            </a:r>
            <a:r>
              <a:rPr lang="en-US" sz="1800" dirty="0"/>
              <a:t>thanks in all circumstances; for this is the will of God in Christ Jesus for you</a:t>
            </a:r>
            <a:r>
              <a:rPr lang="en-US" sz="1800" dirty="0" smtClean="0"/>
              <a:t>.”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4648200" y="2708275"/>
            <a:ext cx="3398838" cy="1701800"/>
          </a:xfrm>
        </p:spPr>
        <p:txBody>
          <a:bodyPr/>
          <a:lstStyle/>
          <a:p>
            <a:r>
              <a:rPr lang="en-US" sz="4000" dirty="0" smtClean="0"/>
              <a:t>REPENTANCE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3962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Asking FORGIVENESS=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Prerequisite for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MASS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&amp;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personal prayer</a:t>
            </a:r>
          </a:p>
        </p:txBody>
      </p:sp>
      <p:sp>
        <p:nvSpPr>
          <p:cNvPr id="21511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752600" y="556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10" grpId="0"/>
      <p:bldP spid="215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1143000"/>
          </a:xfrm>
        </p:spPr>
        <p:txBody>
          <a:bodyPr/>
          <a:lstStyle/>
          <a:p>
            <a:r>
              <a:rPr lang="en-US" smtClean="0"/>
              <a:t>REPENTANCE</a:t>
            </a: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6881813" cy="2590800"/>
          </a:xfrm>
        </p:spPr>
        <p:txBody>
          <a:bodyPr/>
          <a:lstStyle/>
          <a:p>
            <a:r>
              <a:rPr lang="en-US" dirty="0" smtClean="0"/>
              <a:t>An expression of our relationship with God</a:t>
            </a:r>
          </a:p>
          <a:p>
            <a:pPr marL="742950" lvl="1" indent="-285750"/>
            <a:r>
              <a:rPr lang="en-US" dirty="0" smtClean="0"/>
              <a:t>We are s</a:t>
            </a:r>
            <a:r>
              <a:rPr lang="en-US" dirty="0" smtClean="0"/>
              <a:t>inners </a:t>
            </a:r>
            <a:r>
              <a:rPr lang="en-US" dirty="0" smtClean="0"/>
              <a:t>who have turned away from </a:t>
            </a:r>
            <a:r>
              <a:rPr lang="en-US" dirty="0" smtClean="0"/>
              <a:t>our </a:t>
            </a:r>
            <a:r>
              <a:rPr lang="en-US" dirty="0" smtClean="0"/>
              <a:t>Father</a:t>
            </a:r>
          </a:p>
          <a:p>
            <a:r>
              <a:rPr lang="en-US" dirty="0" smtClean="0"/>
              <a:t>Examine our conscience &amp; confess our sins privately </a:t>
            </a:r>
            <a:r>
              <a:rPr lang="en-US" dirty="0" smtClean="0"/>
              <a:t>AND sacramentally</a:t>
            </a:r>
            <a:endParaRPr lang="en-US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2762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/>
          </p:cNvSpPr>
          <p:nvPr/>
        </p:nvSpPr>
        <p:spPr bwMode="auto">
          <a:xfrm>
            <a:off x="1524000" y="3962400"/>
            <a:ext cx="7010400" cy="2247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273050"/>
            <a:r>
              <a:rPr lang="en-US" dirty="0"/>
              <a:t>Admission of Reality:  In comparison we may seem OK, but in the presence of the all-holy God:</a:t>
            </a:r>
          </a:p>
          <a:p>
            <a:pPr marL="639763" lvl="1" indent="-273050"/>
            <a:r>
              <a:rPr lang="en-US" sz="2200" dirty="0"/>
              <a:t>Honesty compels repentance</a:t>
            </a:r>
          </a:p>
          <a:p>
            <a:pPr marL="639763" lvl="1" indent="-273050"/>
            <a:r>
              <a:rPr lang="en-US" sz="2200" dirty="0"/>
              <a:t>Turn our hearts from self-centeredness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INTERCESSION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body" idx="1"/>
          </p:nvPr>
        </p:nvSpPr>
        <p:spPr>
          <a:xfrm>
            <a:off x="1066800" y="2362200"/>
            <a:ext cx="6777038" cy="3508375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mtClean="0"/>
              <a:t>Asking on behalf of another</a:t>
            </a:r>
          </a:p>
          <a:p>
            <a:r>
              <a:rPr lang="en-US" smtClean="0"/>
              <a:t>Characteristic of a heart attuned to God’s mercy</a:t>
            </a:r>
          </a:p>
          <a:p>
            <a:pPr lvl="1"/>
            <a:r>
              <a:rPr lang="en-US" smtClean="0"/>
              <a:t>GOOD IDEA:  keep a prayer list of people to intercede for daily as well as praying for them.</a:t>
            </a:r>
          </a:p>
          <a:p>
            <a:pPr lvl="1"/>
            <a:r>
              <a:rPr lang="en-US" smtClean="0"/>
              <a:t>SAINTS:  the great cloud of witnesses (Heb 12:1) who surround us:  their love remains…to intercede for us to God </a:t>
            </a:r>
          </a:p>
        </p:txBody>
      </p:sp>
      <p:pic>
        <p:nvPicPr>
          <p:cNvPr id="32774" name="Picture 6" descr="MC90025087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14400"/>
            <a:ext cx="20129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38200" y="838200"/>
            <a:ext cx="7024688" cy="1143000"/>
          </a:xfrm>
        </p:spPr>
        <p:txBody>
          <a:bodyPr/>
          <a:lstStyle/>
          <a:p>
            <a:r>
              <a:rPr lang="en-US" sz="4800" b="1" smtClean="0">
                <a:solidFill>
                  <a:schemeClr val="tx1"/>
                </a:solidFill>
              </a:rPr>
              <a:t>PETITION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3810000" cy="40386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Ask God for the things YOU need</a:t>
            </a:r>
            <a:endParaRPr lang="en-US" dirty="0" smtClean="0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i="1" dirty="0" smtClean="0"/>
              <a:t>He sees </a:t>
            </a:r>
            <a:r>
              <a:rPr lang="en-US" sz="2400" i="1" dirty="0" smtClean="0"/>
              <a:t>what we need most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i="1" dirty="0" smtClean="0"/>
              <a:t>He desires </a:t>
            </a:r>
            <a:r>
              <a:rPr lang="en-US" sz="2400" i="1" dirty="0" smtClean="0"/>
              <a:t>to be in relationship with </a:t>
            </a:r>
            <a:r>
              <a:rPr lang="en-US" sz="2400" i="1" dirty="0" smtClean="0"/>
              <a:t>us</a:t>
            </a:r>
            <a:endParaRPr lang="en-US" sz="2400" i="1" dirty="0" smtClean="0"/>
          </a:p>
        </p:txBody>
      </p:sp>
      <p:pic>
        <p:nvPicPr>
          <p:cNvPr id="34825" name="Picture 9" descr="MP90044842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057400"/>
            <a:ext cx="4133850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Romans 15:13: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133600"/>
            <a:ext cx="4595813" cy="3698875"/>
          </a:xfrm>
        </p:spPr>
        <p:txBody>
          <a:bodyPr rtlCol="0">
            <a:normAutofit lnSpcReduction="10000"/>
          </a:bodyPr>
          <a:lstStyle/>
          <a:p>
            <a:pPr indent="-274320" algn="just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b="1" i="1" dirty="0" smtClean="0"/>
              <a:t>“May the God of hope fill you with all JOY and PEACE in believing, that you may abound in hope and in the power of the Holy Spirit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25603" name="Picture 2" descr="C:\Documents and Settings\mnowak\Local Settings\Temporary Internet Files\Content.IE5\CONC6LLF\MC9004332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8" y="2286000"/>
            <a:ext cx="2825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  <a:alpha val="31000"/>
            </a:schemeClr>
          </a:solidFill>
        </p:spPr>
        <p:txBody>
          <a:bodyPr>
            <a:normAutofit/>
          </a:bodyPr>
          <a:lstStyle/>
          <a:p>
            <a:r>
              <a:rPr lang="en-US" sz="4800" smtClean="0"/>
              <a:t>Prerequisites of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4672012" cy="3508375"/>
          </a:xfrm>
        </p:spPr>
        <p:txBody>
          <a:bodyPr>
            <a:normAutofit lnSpcReduction="10000"/>
          </a:bodyPr>
          <a:lstStyle/>
          <a:p>
            <a:pPr marL="568325" indent="-333375">
              <a:buFont typeface="Wingdings 2" pitchFamily="18" charset="2"/>
              <a:buNone/>
            </a:pPr>
            <a:r>
              <a:rPr lang="en-US" sz="4000" b="1" dirty="0" smtClean="0">
                <a:solidFill>
                  <a:srgbClr val="8F5201"/>
                </a:solidFill>
                <a:latin typeface="Aharoni" pitchFamily="2" charset="-79"/>
                <a:cs typeface="Aharoni" pitchFamily="2" charset="-79"/>
              </a:rPr>
              <a:t>1.  HUMILITY</a:t>
            </a:r>
            <a:r>
              <a:rPr lang="en-US" sz="4000" dirty="0" smtClean="0"/>
              <a:t>:</a:t>
            </a:r>
            <a:r>
              <a:rPr lang="en-US" dirty="0" smtClean="0"/>
              <a:t>  </a:t>
            </a:r>
          </a:p>
          <a:p>
            <a:pPr marL="568325" indent="-333375"/>
            <a:r>
              <a:rPr lang="en-US" sz="2800" dirty="0" smtClean="0"/>
              <a:t>Foundation of Prayer</a:t>
            </a:r>
          </a:p>
          <a:p>
            <a:pPr marL="568325" indent="-333375"/>
            <a:r>
              <a:rPr lang="en-US" sz="2800" dirty="0" smtClean="0"/>
              <a:t>We are beggars before God</a:t>
            </a:r>
          </a:p>
          <a:p>
            <a:pPr marL="1081088" lvl="1" indent="-398463"/>
            <a:r>
              <a:rPr lang="en-US" sz="2800" dirty="0" smtClean="0"/>
              <a:t>EMPTY HANDS allow God a place to put his gifts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6777038" cy="3508375"/>
          </a:xfrm>
        </p:spPr>
        <p:txBody>
          <a:bodyPr>
            <a:normAutofit/>
          </a:bodyPr>
          <a:lstStyle/>
          <a:p>
            <a:r>
              <a:rPr lang="en-US" smtClean="0"/>
              <a:t>Gives us an attitude of :</a:t>
            </a:r>
          </a:p>
          <a:p>
            <a:pPr lvl="1"/>
            <a:r>
              <a:rPr lang="en-US" smtClean="0"/>
              <a:t>TRUST &amp; OBEDIENCE in relationships</a:t>
            </a:r>
          </a:p>
          <a:p>
            <a:pPr lvl="1"/>
            <a:r>
              <a:rPr lang="en-US" b="1" smtClean="0"/>
              <a:t>Shown by SACRIFICE = surest test of love</a:t>
            </a:r>
          </a:p>
          <a:p>
            <a:pPr marL="1143000" lvl="2"/>
            <a:r>
              <a:rPr lang="en-US" smtClean="0"/>
              <a:t>Prayer:  sacrifice of time:  sure test of love for the other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217932" y="964902"/>
            <a:ext cx="5876008" cy="923330"/>
          </a:xfrm>
          <a:prstGeom prst="rect">
            <a:avLst/>
          </a:prstGeom>
          <a:noFill/>
          <a:ln w="25400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Love:  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the source of prayer</a:t>
            </a:r>
          </a:p>
        </p:txBody>
      </p:sp>
      <p:pic>
        <p:nvPicPr>
          <p:cNvPr id="14339" name="Picture 2" descr="C:\Users\mnowak\AppData\Local\Microsoft\Windows\Temporary Internet Files\Content.IE5\IA06ASIR\MP90044244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87763"/>
            <a:ext cx="4038600" cy="28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Arial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1031875" y="2300288"/>
            <a:ext cx="4149725" cy="39243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FAITH:  </a:t>
            </a:r>
            <a:r>
              <a:rPr lang="en-US" i="1" dirty="0" smtClean="0">
                <a:solidFill>
                  <a:srgbClr val="00B0F0"/>
                </a:solidFill>
              </a:rPr>
              <a:t>in Christ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HOPE: </a:t>
            </a:r>
            <a:r>
              <a:rPr lang="en-US" i="1" dirty="0" smtClean="0">
                <a:solidFill>
                  <a:srgbClr val="00B0F0"/>
                </a:solidFill>
              </a:rPr>
              <a:t>in Heaven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We ask in Jesus’ name because He is the </a:t>
            </a:r>
            <a:r>
              <a:rPr lang="en-US" b="1" i="1" u="sng" dirty="0" smtClean="0">
                <a:solidFill>
                  <a:srgbClr val="00B0F0"/>
                </a:solidFill>
              </a:rPr>
              <a:t>WAY</a:t>
            </a:r>
            <a:r>
              <a:rPr lang="en-US" dirty="0" smtClean="0">
                <a:solidFill>
                  <a:srgbClr val="00B0F0"/>
                </a:solidFill>
              </a:rPr>
              <a:t>:  </a:t>
            </a:r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His death has given us the ability to enter God’s presence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6812" y="1112837"/>
            <a:ext cx="4645824" cy="923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FAITH &amp; HOPE</a:t>
            </a:r>
          </a:p>
        </p:txBody>
      </p:sp>
      <p:pic>
        <p:nvPicPr>
          <p:cNvPr id="15363" name="Picture 2" descr="C:\Users\mnowak\AppData\Local\Microsoft\Windows\Temporary Internet Files\Content.IE5\GX3RTFEZ\MP900386037[1].jpg"/>
          <p:cNvPicPr>
            <a:picLocks noChangeAspect="1" noChangeArrowheads="1"/>
          </p:cNvPicPr>
          <p:nvPr/>
        </p:nvPicPr>
        <p:blipFill>
          <a:blip r:embed="rId2"/>
          <a:srcRect l="3168" t="3027" r="14795" b="10745"/>
          <a:stretch>
            <a:fillRect/>
          </a:stretch>
        </p:blipFill>
        <p:spPr bwMode="auto">
          <a:xfrm rot="1088660">
            <a:off x="5487988" y="1657350"/>
            <a:ext cx="30353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400">
                <a:solidFill>
                  <a:schemeClr val="tx1"/>
                </a:solidFill>
                <a:latin typeface="Arial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762000" y="3581400"/>
            <a:ext cx="3452813" cy="2247900"/>
          </a:xfrm>
          <a:solidFill>
            <a:srgbClr val="00B0F0">
              <a:alpha val="52940"/>
            </a:srgbClr>
          </a:solidFill>
        </p:spPr>
        <p:txBody>
          <a:bodyPr/>
          <a:lstStyle/>
          <a:p>
            <a:r>
              <a:rPr lang="en-US" smtClean="0"/>
              <a:t>A = Adoration</a:t>
            </a:r>
          </a:p>
          <a:p>
            <a:r>
              <a:rPr lang="en-US" smtClean="0"/>
              <a:t>T  = Thanksgiving</a:t>
            </a:r>
          </a:p>
          <a:p>
            <a:r>
              <a:rPr lang="en-US" smtClean="0"/>
              <a:t>R = Repentance</a:t>
            </a:r>
          </a:p>
          <a:p>
            <a:r>
              <a:rPr lang="en-US" smtClean="0"/>
              <a:t>I  =  Intercessions</a:t>
            </a:r>
          </a:p>
          <a:p>
            <a:r>
              <a:rPr lang="en-US" smtClean="0"/>
              <a:t>P = Petitions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5571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FIVE PURPOSES of 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106414"/>
            <a:ext cx="3516574" cy="1015663"/>
          </a:xfrm>
          <a:prstGeom prst="rect">
            <a:avLst/>
          </a:prstGeom>
          <a:solidFill>
            <a:schemeClr val="bg2">
              <a:lumMod val="75000"/>
              <a:alpha val="38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A TRIP:</a:t>
            </a:r>
          </a:p>
        </p:txBody>
      </p:sp>
      <p:pic>
        <p:nvPicPr>
          <p:cNvPr id="16388" name="Picture 2" descr="C:\Users\mnowak\AppData\Local\Microsoft\Windows\Temporary Internet Files\Content.IE5\D3D3XZM8\MC9102158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75" y="2093913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DD75B8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3998913" cy="1905000"/>
          </a:xfrm>
        </p:spPr>
        <p:txBody>
          <a:bodyPr/>
          <a:lstStyle/>
          <a:p>
            <a:r>
              <a:rPr lang="en-US" sz="4800" b="1" smtClean="0">
                <a:solidFill>
                  <a:schemeClr val="tx1"/>
                </a:solidFill>
              </a:rPr>
              <a:t>ADORATION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3309938" cy="1260475"/>
          </a:xfrm>
        </p:spPr>
        <p:txBody>
          <a:bodyPr/>
          <a:lstStyle/>
          <a:p>
            <a:pPr algn="r"/>
            <a:r>
              <a:rPr lang="en-US" sz="2800" b="1" smtClean="0"/>
              <a:t>Prayer of Praise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800600" y="3810000"/>
            <a:ext cx="3276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>
                <a:solidFill>
                  <a:schemeClr val="tx1"/>
                </a:solidFill>
                <a:hlinkClick r:id="rId2"/>
              </a:rPr>
              <a:t>ADORATION through </a:t>
            </a:r>
            <a:r>
              <a:rPr lang="en-US" sz="4000" dirty="0" smtClean="0">
                <a:solidFill>
                  <a:schemeClr val="tx1"/>
                </a:solidFill>
                <a:hlinkClick r:id="rId2"/>
              </a:rPr>
              <a:t>SCRIPTURE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The Word of God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rgbClr val="CF83B4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HUMILITY →AMAZEMENT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6781800" cy="2705100"/>
          </a:xfrm>
        </p:spPr>
        <p:txBody>
          <a:bodyPr rtlCol="0">
            <a:normAutofit fontScale="92500"/>
          </a:bodyPr>
          <a:lstStyle/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We are creature, God is creator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Humility allows us to trust that God hears the prayers of our hearts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This is an AMAZING blessing; </a:t>
            </a:r>
            <a:r>
              <a:rPr lang="en-US" dirty="0"/>
              <a:t>w</a:t>
            </a:r>
            <a:r>
              <a:rPr lang="en-US" dirty="0" smtClean="0"/>
              <a:t>e stand in AWE</a:t>
            </a:r>
            <a:endParaRPr lang="en-US" dirty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2438400" y="5029200"/>
            <a:ext cx="373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chemeClr val="tx1"/>
                </a:solidFill>
                <a:hlinkClick r:id="rId2"/>
              </a:rPr>
              <a:t>AMAZED</a:t>
            </a:r>
            <a:endParaRPr lang="en-US" sz="48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CF83B4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PRAISE: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362200"/>
            <a:ext cx="4595812" cy="3352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z="3200" dirty="0" smtClean="0"/>
              <a:t>Our response of FAITH</a:t>
            </a:r>
          </a:p>
          <a:p>
            <a:r>
              <a:rPr lang="en-US" sz="3200" dirty="0" smtClean="0"/>
              <a:t>We show how we love God before seeing him in glory</a:t>
            </a:r>
          </a:p>
        </p:txBody>
      </p:sp>
      <p:pic>
        <p:nvPicPr>
          <p:cNvPr id="19460" name="Picture 4" descr="Look to Go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3751">
            <a:off x="5803900" y="3452813"/>
            <a:ext cx="2705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CF83B4"/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James 1:17: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324100"/>
            <a:ext cx="4367212" cy="3508375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Adoration stems from FAITH</a:t>
            </a:r>
          </a:p>
          <a:p>
            <a:pPr marL="640080" lvl="1" indent="-27432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Faith hopes and gives praise to the Father from whom every perfect gift comes down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dirty="0"/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b="1" dirty="0" smtClean="0"/>
              <a:t>FAITH is pure PRAISE…..</a:t>
            </a:r>
            <a:endParaRPr lang="en-US" b="1" dirty="0"/>
          </a:p>
        </p:txBody>
      </p:sp>
      <p:pic>
        <p:nvPicPr>
          <p:cNvPr id="20484" name="Picture 5" descr="Praise the Lor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6289" y="3048000"/>
            <a:ext cx="2400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53000" y="1066801"/>
            <a:ext cx="304800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aseline="30000" dirty="0" smtClean="0"/>
              <a:t>“</a:t>
            </a:r>
            <a:r>
              <a:rPr lang="en-US" sz="1400" dirty="0" smtClean="0"/>
              <a:t>Every </a:t>
            </a:r>
            <a:r>
              <a:rPr lang="en-US" sz="1400" dirty="0"/>
              <a:t>generous act of giving, with every perfect gift, is from above, coming down from the Father of lights, with whom there is no variation or shadow due to </a:t>
            </a:r>
            <a:r>
              <a:rPr lang="en-US" sz="1400" dirty="0" smtClean="0"/>
              <a:t>change.”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531</TotalTime>
  <Words>516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PREREQUISITES  &amp;  PURPOSES  of  PRAYER</vt:lpstr>
      <vt:lpstr>Prerequisites of Prayer</vt:lpstr>
      <vt:lpstr>PowerPoint Presentation</vt:lpstr>
      <vt:lpstr>PowerPoint Presentation</vt:lpstr>
      <vt:lpstr>PowerPoint Presentation</vt:lpstr>
      <vt:lpstr>ADORATION</vt:lpstr>
      <vt:lpstr>HUMILITY →AMAZEMENT</vt:lpstr>
      <vt:lpstr>PRAISE:</vt:lpstr>
      <vt:lpstr>James 1:17:</vt:lpstr>
      <vt:lpstr>Thanksgiving</vt:lpstr>
      <vt:lpstr>REPENTANCE</vt:lpstr>
      <vt:lpstr>REPENTANCE</vt:lpstr>
      <vt:lpstr>INTERCESSION</vt:lpstr>
      <vt:lpstr>PETITION</vt:lpstr>
      <vt:lpstr>Romans 15:13: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CONTRITION</dc:title>
  <dc:creator>Stacey Brandt</dc:creator>
  <cp:lastModifiedBy>Stacey Brandt</cp:lastModifiedBy>
  <cp:revision>23</cp:revision>
  <dcterms:created xsi:type="dcterms:W3CDTF">2006-08-16T00:00:00Z</dcterms:created>
  <dcterms:modified xsi:type="dcterms:W3CDTF">2014-08-20T19:32:50Z</dcterms:modified>
</cp:coreProperties>
</file>