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October 10, 2013</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10/10/2013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October 10, 2013</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October 10,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October 10, 2013</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October 10, 2013</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October 10, 2013</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October 10, 2013</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October 10, 2013</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October 10, 2013</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October 10, 2013</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Article 20</a:t>
            </a:r>
            <a:endParaRPr lang="en-US" dirty="0"/>
          </a:p>
        </p:txBody>
      </p:sp>
      <p:sp>
        <p:nvSpPr>
          <p:cNvPr id="3" name="Title 2"/>
          <p:cNvSpPr>
            <a:spLocks noGrp="1"/>
          </p:cNvSpPr>
          <p:nvPr>
            <p:ph type="title"/>
          </p:nvPr>
        </p:nvSpPr>
        <p:spPr/>
        <p:txBody>
          <a:bodyPr/>
          <a:lstStyle/>
          <a:p>
            <a:r>
              <a:rPr lang="en-US" dirty="0" smtClean="0"/>
              <a:t>Christ’s Moral preaching	</a:t>
            </a:r>
            <a:endParaRPr lang="en-US" dirty="0"/>
          </a:p>
        </p:txBody>
      </p:sp>
    </p:spTree>
    <p:extLst>
      <p:ext uri="{BB962C8B-B14F-4D97-AF65-F5344CB8AC3E}">
        <p14:creationId xmlns:p14="http://schemas.microsoft.com/office/powerpoint/2010/main" val="1675819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4500" dirty="0" smtClean="0"/>
              <a:t>Teachings about</a:t>
            </a:r>
          </a:p>
          <a:p>
            <a:r>
              <a:rPr lang="en-US" sz="4500" dirty="0" smtClean="0"/>
              <a:t>Anger,</a:t>
            </a:r>
          </a:p>
          <a:p>
            <a:r>
              <a:rPr lang="en-US" sz="4500" dirty="0" smtClean="0"/>
              <a:t>Adultery, </a:t>
            </a:r>
          </a:p>
          <a:p>
            <a:r>
              <a:rPr lang="en-US" sz="4500" dirty="0" smtClean="0"/>
              <a:t>Divorce,</a:t>
            </a:r>
          </a:p>
          <a:p>
            <a:r>
              <a:rPr lang="en-US" sz="4500" dirty="0"/>
              <a:t>a</a:t>
            </a:r>
            <a:r>
              <a:rPr lang="en-US" sz="4500" dirty="0" smtClean="0"/>
              <a:t>nd</a:t>
            </a:r>
          </a:p>
          <a:p>
            <a:r>
              <a:rPr lang="en-US" sz="4500" dirty="0" smtClean="0"/>
              <a:t>Oaths</a:t>
            </a:r>
          </a:p>
        </p:txBody>
      </p:sp>
      <p:sp>
        <p:nvSpPr>
          <p:cNvPr id="3" name="Title 2"/>
          <p:cNvSpPr>
            <a:spLocks noGrp="1"/>
          </p:cNvSpPr>
          <p:nvPr>
            <p:ph type="title"/>
          </p:nvPr>
        </p:nvSpPr>
        <p:spPr/>
        <p:txBody>
          <a:bodyPr/>
          <a:lstStyle/>
          <a:p>
            <a:r>
              <a:rPr lang="en-US" dirty="0" smtClean="0"/>
              <a:t>Matthew 5: 21-37</a:t>
            </a:r>
            <a:endParaRPr lang="en-US" dirty="0"/>
          </a:p>
        </p:txBody>
      </p:sp>
    </p:spTree>
    <p:extLst>
      <p:ext uri="{BB962C8B-B14F-4D97-AF65-F5344CB8AC3E}">
        <p14:creationId xmlns:p14="http://schemas.microsoft.com/office/powerpoint/2010/main" val="1398634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6600" dirty="0" smtClean="0"/>
              <a:t>Teachings about</a:t>
            </a:r>
          </a:p>
          <a:p>
            <a:r>
              <a:rPr lang="en-US" sz="6600" dirty="0" smtClean="0"/>
              <a:t>Retaliation</a:t>
            </a:r>
          </a:p>
          <a:p>
            <a:r>
              <a:rPr lang="en-US" sz="6600" dirty="0"/>
              <a:t>a</a:t>
            </a:r>
            <a:r>
              <a:rPr lang="en-US" sz="6600" dirty="0" smtClean="0"/>
              <a:t>nd </a:t>
            </a:r>
          </a:p>
          <a:p>
            <a:r>
              <a:rPr lang="en-US" sz="6600" dirty="0" smtClean="0"/>
              <a:t>Love of Enemies</a:t>
            </a:r>
          </a:p>
        </p:txBody>
      </p:sp>
      <p:sp>
        <p:nvSpPr>
          <p:cNvPr id="3" name="Title 2"/>
          <p:cNvSpPr>
            <a:spLocks noGrp="1"/>
          </p:cNvSpPr>
          <p:nvPr>
            <p:ph type="title"/>
          </p:nvPr>
        </p:nvSpPr>
        <p:spPr/>
        <p:txBody>
          <a:bodyPr/>
          <a:lstStyle/>
          <a:p>
            <a:r>
              <a:rPr lang="en-US" dirty="0" smtClean="0"/>
              <a:t>Matthew 5: 38-48</a:t>
            </a:r>
            <a:endParaRPr lang="en-US" dirty="0"/>
          </a:p>
        </p:txBody>
      </p:sp>
    </p:spTree>
    <p:extLst>
      <p:ext uri="{BB962C8B-B14F-4D97-AF65-F5344CB8AC3E}">
        <p14:creationId xmlns:p14="http://schemas.microsoft.com/office/powerpoint/2010/main" val="2358450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5400" dirty="0" smtClean="0"/>
              <a:t>Teachings about </a:t>
            </a:r>
          </a:p>
          <a:p>
            <a:r>
              <a:rPr lang="en-US" sz="5400" dirty="0" smtClean="0"/>
              <a:t>Almsgiving, </a:t>
            </a:r>
          </a:p>
          <a:p>
            <a:r>
              <a:rPr lang="en-US" sz="5400" dirty="0" smtClean="0"/>
              <a:t>Prayer, </a:t>
            </a:r>
          </a:p>
          <a:p>
            <a:r>
              <a:rPr lang="en-US" sz="5400" dirty="0" smtClean="0"/>
              <a:t>and </a:t>
            </a:r>
          </a:p>
          <a:p>
            <a:r>
              <a:rPr lang="en-US" sz="5400" dirty="0" smtClean="0"/>
              <a:t>Fasting</a:t>
            </a:r>
            <a:endParaRPr lang="en-US" sz="5400" dirty="0"/>
          </a:p>
        </p:txBody>
      </p:sp>
      <p:sp>
        <p:nvSpPr>
          <p:cNvPr id="3" name="Title 2"/>
          <p:cNvSpPr>
            <a:spLocks noGrp="1"/>
          </p:cNvSpPr>
          <p:nvPr>
            <p:ph type="title"/>
          </p:nvPr>
        </p:nvSpPr>
        <p:spPr/>
        <p:txBody>
          <a:bodyPr/>
          <a:lstStyle/>
          <a:p>
            <a:r>
              <a:rPr lang="en-US" dirty="0" smtClean="0"/>
              <a:t>Matthew 6: 1-18</a:t>
            </a:r>
            <a:endParaRPr lang="en-US" dirty="0"/>
          </a:p>
        </p:txBody>
      </p:sp>
    </p:spTree>
    <p:extLst>
      <p:ext uri="{BB962C8B-B14F-4D97-AF65-F5344CB8AC3E}">
        <p14:creationId xmlns:p14="http://schemas.microsoft.com/office/powerpoint/2010/main" val="1560472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8800" dirty="0" smtClean="0"/>
              <a:t>Teachings about</a:t>
            </a:r>
          </a:p>
          <a:p>
            <a:r>
              <a:rPr lang="en-US" sz="8800" dirty="0" smtClean="0"/>
              <a:t>Poverty of Heart</a:t>
            </a:r>
            <a:endParaRPr lang="en-US" sz="8800" dirty="0"/>
          </a:p>
        </p:txBody>
      </p:sp>
      <p:sp>
        <p:nvSpPr>
          <p:cNvPr id="3" name="Title 2"/>
          <p:cNvSpPr>
            <a:spLocks noGrp="1"/>
          </p:cNvSpPr>
          <p:nvPr>
            <p:ph type="title"/>
          </p:nvPr>
        </p:nvSpPr>
        <p:spPr/>
        <p:txBody>
          <a:bodyPr/>
          <a:lstStyle/>
          <a:p>
            <a:r>
              <a:rPr lang="en-US" dirty="0" smtClean="0"/>
              <a:t>Matthew 6: 19-34</a:t>
            </a:r>
            <a:endParaRPr lang="en-US" dirty="0"/>
          </a:p>
        </p:txBody>
      </p:sp>
    </p:spTree>
    <p:extLst>
      <p:ext uri="{BB962C8B-B14F-4D97-AF65-F5344CB8AC3E}">
        <p14:creationId xmlns:p14="http://schemas.microsoft.com/office/powerpoint/2010/main" val="2166454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5400" dirty="0" smtClean="0"/>
              <a:t>Teachings about</a:t>
            </a:r>
          </a:p>
          <a:p>
            <a:r>
              <a:rPr lang="en-US" sz="5400" dirty="0" smtClean="0"/>
              <a:t>Judging Others,</a:t>
            </a:r>
          </a:p>
          <a:p>
            <a:r>
              <a:rPr lang="en-US" sz="5400" dirty="0" smtClean="0"/>
              <a:t>Relying on God,</a:t>
            </a:r>
          </a:p>
          <a:p>
            <a:r>
              <a:rPr lang="en-US" sz="5400" dirty="0"/>
              <a:t>a</a:t>
            </a:r>
            <a:r>
              <a:rPr lang="en-US" sz="5400" dirty="0" smtClean="0"/>
              <a:t>nd</a:t>
            </a:r>
          </a:p>
          <a:p>
            <a:r>
              <a:rPr lang="en-US" sz="5400" dirty="0" smtClean="0"/>
              <a:t>The Golden Rule</a:t>
            </a:r>
            <a:endParaRPr lang="en-US" sz="5400" dirty="0"/>
          </a:p>
        </p:txBody>
      </p:sp>
      <p:sp>
        <p:nvSpPr>
          <p:cNvPr id="3" name="Title 2"/>
          <p:cNvSpPr>
            <a:spLocks noGrp="1"/>
          </p:cNvSpPr>
          <p:nvPr>
            <p:ph type="title"/>
          </p:nvPr>
        </p:nvSpPr>
        <p:spPr/>
        <p:txBody>
          <a:bodyPr/>
          <a:lstStyle/>
          <a:p>
            <a:r>
              <a:rPr lang="en-US" dirty="0" smtClean="0"/>
              <a:t>Matthew 7: 1-12</a:t>
            </a:r>
            <a:endParaRPr lang="en-US" dirty="0"/>
          </a:p>
        </p:txBody>
      </p:sp>
    </p:spTree>
    <p:extLst>
      <p:ext uri="{BB962C8B-B14F-4D97-AF65-F5344CB8AC3E}">
        <p14:creationId xmlns:p14="http://schemas.microsoft.com/office/powerpoint/2010/main" val="3147181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9600" dirty="0" smtClean="0"/>
              <a:t>Teachings on Discipleship</a:t>
            </a:r>
            <a:endParaRPr lang="en-US" sz="9600" dirty="0"/>
          </a:p>
        </p:txBody>
      </p:sp>
      <p:sp>
        <p:nvSpPr>
          <p:cNvPr id="3" name="Title 2"/>
          <p:cNvSpPr>
            <a:spLocks noGrp="1"/>
          </p:cNvSpPr>
          <p:nvPr>
            <p:ph type="title"/>
          </p:nvPr>
        </p:nvSpPr>
        <p:spPr/>
        <p:txBody>
          <a:bodyPr/>
          <a:lstStyle/>
          <a:p>
            <a:r>
              <a:rPr lang="en-US" dirty="0" smtClean="0"/>
              <a:t>Matthew 7: 13-23</a:t>
            </a:r>
            <a:endParaRPr lang="en-US" dirty="0"/>
          </a:p>
        </p:txBody>
      </p:sp>
    </p:spTree>
    <p:extLst>
      <p:ext uri="{BB962C8B-B14F-4D97-AF65-F5344CB8AC3E}">
        <p14:creationId xmlns:p14="http://schemas.microsoft.com/office/powerpoint/2010/main" val="1631016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3600" dirty="0" smtClean="0"/>
              <a:t>Those who hear these words and act on them will be like a wise man who built his house on a rock.</a:t>
            </a:r>
          </a:p>
          <a:p>
            <a:endParaRPr lang="en-US" sz="3600" dirty="0" smtClean="0"/>
          </a:p>
          <a:p>
            <a:r>
              <a:rPr lang="en-US" sz="3600" dirty="0" smtClean="0"/>
              <a:t>Those who hear these words but do not act on them will be like a fool who built his house on sand.</a:t>
            </a:r>
            <a:endParaRPr lang="en-US" sz="3600" dirty="0"/>
          </a:p>
        </p:txBody>
      </p:sp>
      <p:sp>
        <p:nvSpPr>
          <p:cNvPr id="3" name="Title 2"/>
          <p:cNvSpPr>
            <a:spLocks noGrp="1"/>
          </p:cNvSpPr>
          <p:nvPr>
            <p:ph type="title"/>
          </p:nvPr>
        </p:nvSpPr>
        <p:spPr/>
        <p:txBody>
          <a:bodyPr/>
          <a:lstStyle/>
          <a:p>
            <a:r>
              <a:rPr lang="en-US" dirty="0" smtClean="0"/>
              <a:t>Matthew 7: 24-29</a:t>
            </a:r>
            <a:endParaRPr lang="en-US" dirty="0"/>
          </a:p>
        </p:txBody>
      </p:sp>
    </p:spTree>
    <p:extLst>
      <p:ext uri="{BB962C8B-B14F-4D97-AF65-F5344CB8AC3E}">
        <p14:creationId xmlns:p14="http://schemas.microsoft.com/office/powerpoint/2010/main" val="3389423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342900" indent="-342900" algn="l">
              <a:buFont typeface="Arial"/>
              <a:buChar char="•"/>
            </a:pPr>
            <a:r>
              <a:rPr lang="en-US" sz="2500" dirty="0" smtClean="0"/>
              <a:t>Christians tend to struggle with Christ’s moral teachings more than with other aspects of the faith.</a:t>
            </a:r>
          </a:p>
          <a:p>
            <a:pPr marL="342900" indent="-342900" algn="l">
              <a:buFont typeface="Arial"/>
              <a:buChar char="•"/>
            </a:pPr>
            <a:r>
              <a:rPr lang="en-US" sz="2500" dirty="0" smtClean="0"/>
              <a:t>WHY?</a:t>
            </a:r>
          </a:p>
          <a:p>
            <a:pPr marL="342900" indent="-342900" algn="l">
              <a:buFont typeface="Arial"/>
              <a:buChar char="•"/>
            </a:pPr>
            <a:r>
              <a:rPr lang="en-US" sz="2500" dirty="0" smtClean="0"/>
              <a:t>Jesus challenges us to go beyond the letter of the Old Law</a:t>
            </a:r>
            <a:endParaRPr lang="en-US" sz="2500" dirty="0"/>
          </a:p>
          <a:p>
            <a:pPr marL="342900" indent="-342900" algn="l">
              <a:buFont typeface="Arial"/>
              <a:buChar char="•"/>
            </a:pPr>
            <a:r>
              <a:rPr lang="en-US" sz="2500" dirty="0" smtClean="0"/>
              <a:t>He reveals the deeper moral truths that the Law intended to teach us</a:t>
            </a:r>
          </a:p>
          <a:p>
            <a:pPr marL="342900" indent="-342900" algn="l">
              <a:buFont typeface="Arial"/>
              <a:buChar char="•"/>
            </a:pPr>
            <a:r>
              <a:rPr lang="en-US" sz="2500" dirty="0" smtClean="0"/>
              <a:t>He perfectly fulfills the Old Law and ushers in the New Law</a:t>
            </a:r>
          </a:p>
          <a:p>
            <a:pPr marL="342900" indent="-342900" algn="l">
              <a:buFont typeface="Arial"/>
              <a:buChar char="•"/>
            </a:pPr>
            <a:r>
              <a:rPr lang="en-US" sz="2500" dirty="0" smtClean="0"/>
              <a:t>Living the New Law, with the grace given by the Holy Spirit, helps us to return to original holiness and justice</a:t>
            </a:r>
          </a:p>
        </p:txBody>
      </p:sp>
      <p:sp>
        <p:nvSpPr>
          <p:cNvPr id="3" name="Title 2"/>
          <p:cNvSpPr>
            <a:spLocks noGrp="1"/>
          </p:cNvSpPr>
          <p:nvPr>
            <p:ph type="title"/>
          </p:nvPr>
        </p:nvSpPr>
        <p:spPr/>
        <p:txBody>
          <a:bodyPr/>
          <a:lstStyle/>
          <a:p>
            <a:r>
              <a:rPr lang="en-US" dirty="0" smtClean="0"/>
              <a:t>The struggle	</a:t>
            </a:r>
            <a:endParaRPr lang="en-US" dirty="0"/>
          </a:p>
        </p:txBody>
      </p:sp>
    </p:spTree>
    <p:extLst>
      <p:ext uri="{BB962C8B-B14F-4D97-AF65-F5344CB8AC3E}">
        <p14:creationId xmlns:p14="http://schemas.microsoft.com/office/powerpoint/2010/main" val="168090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pPr marL="342900" indent="-342900" algn="l">
              <a:buFont typeface="Arial"/>
              <a:buChar char="•"/>
            </a:pPr>
            <a:r>
              <a:rPr lang="en-US" sz="3200" dirty="0" smtClean="0"/>
              <a:t>…based on what </a:t>
            </a:r>
            <a:r>
              <a:rPr lang="en-US" sz="3200" b="1" i="1" dirty="0" smtClean="0"/>
              <a:t>truly</a:t>
            </a:r>
            <a:r>
              <a:rPr lang="en-US" sz="3200" dirty="0" smtClean="0"/>
              <a:t> brings us into full communion with God and with one another</a:t>
            </a:r>
          </a:p>
          <a:p>
            <a:pPr marL="342900" indent="-342900" algn="l">
              <a:buFont typeface="Arial"/>
              <a:buChar char="•"/>
            </a:pPr>
            <a:r>
              <a:rPr lang="en-US" sz="3200" dirty="0" smtClean="0"/>
              <a:t>We go beyond </a:t>
            </a:r>
            <a:r>
              <a:rPr lang="en-US" sz="3200" u="sng" dirty="0" smtClean="0"/>
              <a:t>legalistic</a:t>
            </a:r>
            <a:r>
              <a:rPr lang="en-US" sz="3200" dirty="0" smtClean="0"/>
              <a:t> morality to show love of God and love of neighbor in all we do</a:t>
            </a:r>
          </a:p>
          <a:p>
            <a:pPr marL="342900" indent="-342900" algn="l">
              <a:buFont typeface="Arial"/>
              <a:buChar char="•"/>
            </a:pPr>
            <a:r>
              <a:rPr lang="en-US" sz="3200" dirty="0" smtClean="0"/>
              <a:t>Our WELL-FORMED </a:t>
            </a:r>
            <a:r>
              <a:rPr lang="en-US" sz="3200" u="sng" dirty="0" smtClean="0"/>
              <a:t>consciences</a:t>
            </a:r>
            <a:r>
              <a:rPr lang="en-US" sz="3200" dirty="0" smtClean="0"/>
              <a:t> help us to do good and avoid evil </a:t>
            </a:r>
            <a:endParaRPr lang="en-US" sz="3200" dirty="0"/>
          </a:p>
        </p:txBody>
      </p:sp>
      <p:sp>
        <p:nvSpPr>
          <p:cNvPr id="3" name="Title 2"/>
          <p:cNvSpPr>
            <a:spLocks noGrp="1"/>
          </p:cNvSpPr>
          <p:nvPr>
            <p:ph type="title"/>
          </p:nvPr>
        </p:nvSpPr>
        <p:spPr>
          <a:xfrm>
            <a:off x="2292293" y="975360"/>
            <a:ext cx="4739468" cy="701040"/>
          </a:xfrm>
        </p:spPr>
        <p:txBody>
          <a:bodyPr/>
          <a:lstStyle/>
          <a:p>
            <a:r>
              <a:rPr lang="en-US" dirty="0" smtClean="0"/>
              <a:t>Our moral choices are made…</a:t>
            </a:r>
            <a:endParaRPr lang="en-US" dirty="0"/>
          </a:p>
        </p:txBody>
      </p:sp>
    </p:spTree>
    <p:extLst>
      <p:ext uri="{BB962C8B-B14F-4D97-AF65-F5344CB8AC3E}">
        <p14:creationId xmlns:p14="http://schemas.microsoft.com/office/powerpoint/2010/main" val="13859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sz="2800" dirty="0" smtClean="0"/>
              <a:t>“Teacher, which Commandment in the law is the greatest?”</a:t>
            </a:r>
          </a:p>
          <a:p>
            <a:r>
              <a:rPr lang="en-US" sz="3200" dirty="0" smtClean="0">
                <a:solidFill>
                  <a:schemeClr val="accent6"/>
                </a:solidFill>
              </a:rPr>
              <a:t>IT’S A TRICK!!</a:t>
            </a:r>
          </a:p>
          <a:p>
            <a:r>
              <a:rPr lang="en-US" sz="3200" dirty="0" smtClean="0"/>
              <a:t>Wisely, Jesus responds:</a:t>
            </a:r>
          </a:p>
          <a:p>
            <a:r>
              <a:rPr lang="en-US" sz="3200" dirty="0" smtClean="0"/>
              <a:t>“You shall love the Lord, your God, with all your heart, with all your soul, and with all your mind. This is the greatest and first commandment. The second is like it: you shall love your neighbor as yourself. The whole law and prophets depend on these two commandments.” </a:t>
            </a:r>
            <a:r>
              <a:rPr lang="en-US" sz="1900" dirty="0" smtClean="0"/>
              <a:t>(MT 22:36-40)</a:t>
            </a:r>
            <a:endParaRPr lang="en-US" sz="1900" dirty="0"/>
          </a:p>
        </p:txBody>
      </p:sp>
      <p:sp>
        <p:nvSpPr>
          <p:cNvPr id="3" name="Title 2"/>
          <p:cNvSpPr>
            <a:spLocks noGrp="1"/>
          </p:cNvSpPr>
          <p:nvPr>
            <p:ph type="title"/>
          </p:nvPr>
        </p:nvSpPr>
        <p:spPr/>
        <p:txBody>
          <a:bodyPr/>
          <a:lstStyle/>
          <a:p>
            <a:r>
              <a:rPr lang="en-US" dirty="0" smtClean="0"/>
              <a:t>Jesus is Challenged</a:t>
            </a:r>
            <a:endParaRPr lang="en-US" dirty="0"/>
          </a:p>
        </p:txBody>
      </p:sp>
    </p:spTree>
    <p:extLst>
      <p:ext uri="{BB962C8B-B14F-4D97-AF65-F5344CB8AC3E}">
        <p14:creationId xmlns:p14="http://schemas.microsoft.com/office/powerpoint/2010/main" val="198681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
                                            <p:txEl>
                                              <p:pRg st="1" end="1"/>
                                            </p:txEl>
                                          </p:spTgt>
                                        </p:tgtEl>
                                      </p:cBhvr>
                                    </p:animEffect>
                                    <p:animScale>
                                      <p:cBhvr>
                                        <p:cTn id="17" dur="250" autoRev="1" fill="hold"/>
                                        <p:tgtEl>
                                          <p:spTgt spid="2">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1" nodeType="clickEffect">
                                  <p:stCondLst>
                                    <p:cond delay="0"/>
                                  </p:stCondLst>
                                  <p:childTnLst>
                                    <p:set>
                                      <p:cBhvr>
                                        <p:cTn id="33"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1" nodeType="click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1" nodeType="clickEffect">
                                  <p:stCondLst>
                                    <p:cond delay="0"/>
                                  </p:stCondLst>
                                  <p:childTnLst>
                                    <p:set>
                                      <p:cBhvr>
                                        <p:cTn id="45"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342900" indent="-342900" algn="l">
              <a:buFont typeface="Arial"/>
              <a:buChar char="•"/>
            </a:pPr>
            <a:r>
              <a:rPr lang="en-US" dirty="0" smtClean="0"/>
              <a:t>Matthew 5-7 (a “mini-Gospel”)</a:t>
            </a:r>
          </a:p>
          <a:p>
            <a:pPr marL="342900" indent="-342900" algn="l">
              <a:buFont typeface="Arial"/>
              <a:buChar char="•"/>
            </a:pPr>
            <a:r>
              <a:rPr lang="en-US" dirty="0" smtClean="0"/>
              <a:t>The Beatitudes</a:t>
            </a:r>
          </a:p>
          <a:p>
            <a:pPr marL="342900" indent="-342900" algn="l">
              <a:buFont typeface="Arial"/>
              <a:buChar char="•"/>
            </a:pPr>
            <a:r>
              <a:rPr lang="en-US" dirty="0" smtClean="0"/>
              <a:t>Salt of the Earth, Light of the World</a:t>
            </a:r>
          </a:p>
          <a:p>
            <a:pPr marL="342900" indent="-342900" algn="l">
              <a:buFont typeface="Arial"/>
              <a:buChar char="•"/>
            </a:pPr>
            <a:r>
              <a:rPr lang="en-US" dirty="0" smtClean="0"/>
              <a:t>Teaching about the Law</a:t>
            </a:r>
          </a:p>
          <a:p>
            <a:pPr marL="342900" indent="-342900" algn="l">
              <a:buFont typeface="Arial"/>
              <a:buChar char="•"/>
            </a:pPr>
            <a:r>
              <a:rPr lang="en-US" dirty="0" smtClean="0"/>
              <a:t>Teaching about Anger, Adultery, Divorce, and Oaths</a:t>
            </a:r>
          </a:p>
          <a:p>
            <a:pPr marL="342900" indent="-342900" algn="l">
              <a:buFont typeface="Arial"/>
              <a:buChar char="•"/>
            </a:pPr>
            <a:r>
              <a:rPr lang="en-US" dirty="0" smtClean="0"/>
              <a:t>Teaching about Retaliation and Love of Enemies</a:t>
            </a:r>
          </a:p>
          <a:p>
            <a:pPr marL="342900" indent="-342900" algn="l">
              <a:buFont typeface="Arial"/>
              <a:buChar char="•"/>
            </a:pPr>
            <a:r>
              <a:rPr lang="en-US" dirty="0" smtClean="0"/>
              <a:t>Teaching about Almsgiving, Prayer, and Fasting</a:t>
            </a:r>
          </a:p>
          <a:p>
            <a:pPr marL="342900" indent="-342900" algn="l">
              <a:buFont typeface="Arial"/>
              <a:buChar char="•"/>
            </a:pPr>
            <a:r>
              <a:rPr lang="en-US" dirty="0" smtClean="0"/>
              <a:t>Teaching about Poverty of Heart</a:t>
            </a:r>
          </a:p>
          <a:p>
            <a:pPr marL="342900" indent="-342900" algn="l">
              <a:buFont typeface="Arial"/>
              <a:buChar char="•"/>
            </a:pPr>
            <a:r>
              <a:rPr lang="en-US" dirty="0" smtClean="0"/>
              <a:t>Teaching about Judging Others, Relying on God, and The Golden Rule</a:t>
            </a:r>
          </a:p>
          <a:p>
            <a:pPr marL="342900" indent="-342900" algn="l">
              <a:buFont typeface="Arial"/>
              <a:buChar char="•"/>
            </a:pPr>
            <a:r>
              <a:rPr lang="en-US" dirty="0" smtClean="0"/>
              <a:t>Teaching about Discipleship</a:t>
            </a:r>
          </a:p>
          <a:p>
            <a:pPr marL="342900" indent="-342900" algn="l">
              <a:buFont typeface="Arial"/>
              <a:buChar char="•"/>
            </a:pPr>
            <a:r>
              <a:rPr lang="en-US" dirty="0" smtClean="0"/>
              <a:t>The Result of Acting on Jesus’ Teachings</a:t>
            </a:r>
          </a:p>
        </p:txBody>
      </p:sp>
      <p:sp>
        <p:nvSpPr>
          <p:cNvPr id="3" name="Title 2"/>
          <p:cNvSpPr>
            <a:spLocks noGrp="1"/>
          </p:cNvSpPr>
          <p:nvPr>
            <p:ph type="title"/>
          </p:nvPr>
        </p:nvSpPr>
        <p:spPr/>
        <p:txBody>
          <a:bodyPr/>
          <a:lstStyle/>
          <a:p>
            <a:r>
              <a:rPr lang="en-US" dirty="0" smtClean="0"/>
              <a:t>The sermon on the mount</a:t>
            </a:r>
            <a:endParaRPr lang="en-US" dirty="0"/>
          </a:p>
        </p:txBody>
      </p:sp>
    </p:spTree>
    <p:extLst>
      <p:ext uri="{BB962C8B-B14F-4D97-AF65-F5344CB8AC3E}">
        <p14:creationId xmlns:p14="http://schemas.microsoft.com/office/powerpoint/2010/main" val="301783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1000"/>
                                        <p:tgtEl>
                                          <p:spTgt spid="2">
                                            <p:txEl>
                                              <p:pRg st="1" end="1"/>
                                            </p:txEl>
                                          </p:spTgt>
                                        </p:tgtEl>
                                      </p:cBhvr>
                                    </p:animEffect>
                                    <p:anim calcmode="lin" valueType="num">
                                      <p:cBhvr>
                                        <p:cTn id="1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1000"/>
                                        <p:tgtEl>
                                          <p:spTgt spid="2">
                                            <p:txEl>
                                              <p:pRg st="4" end="4"/>
                                            </p:txEl>
                                          </p:spTgt>
                                        </p:tgtEl>
                                      </p:cBhvr>
                                    </p:animEffect>
                                    <p:anim calcmode="lin" valueType="num">
                                      <p:cBhvr>
                                        <p:cTn id="4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fade">
                                      <p:cBhvr>
                                        <p:cTn id="47" dur="1000"/>
                                        <p:tgtEl>
                                          <p:spTgt spid="2">
                                            <p:txEl>
                                              <p:pRg st="5" end="5"/>
                                            </p:txEl>
                                          </p:spTgt>
                                        </p:tgtEl>
                                      </p:cBhvr>
                                    </p:animEffect>
                                    <p:anim calcmode="lin" valueType="num">
                                      <p:cBhvr>
                                        <p:cTn id="4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Effect transition="in" filter="fade">
                                      <p:cBhvr>
                                        <p:cTn id="55" dur="1000"/>
                                        <p:tgtEl>
                                          <p:spTgt spid="2">
                                            <p:txEl>
                                              <p:pRg st="6" end="6"/>
                                            </p:txEl>
                                          </p:spTgt>
                                        </p:tgtEl>
                                      </p:cBhvr>
                                    </p:animEffect>
                                    <p:anim calcmode="lin" valueType="num">
                                      <p:cBhvr>
                                        <p:cTn id="5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2">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2">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2">
                                            <p:txEl>
                                              <p:pRg st="8" end="8"/>
                                            </p:txEl>
                                          </p:spTgt>
                                        </p:tgtEl>
                                        <p:attrNameLst>
                                          <p:attrName>style.visibility</p:attrName>
                                        </p:attrNameLst>
                                      </p:cBhvr>
                                      <p:to>
                                        <p:strVal val="visible"/>
                                      </p:to>
                                    </p:set>
                                    <p:animEffect transition="in" filter="fade">
                                      <p:cBhvr>
                                        <p:cTn id="71" dur="1000"/>
                                        <p:tgtEl>
                                          <p:spTgt spid="2">
                                            <p:txEl>
                                              <p:pRg st="8" end="8"/>
                                            </p:txEl>
                                          </p:spTgt>
                                        </p:tgtEl>
                                      </p:cBhvr>
                                    </p:animEffect>
                                    <p:anim calcmode="lin" valueType="num">
                                      <p:cBhvr>
                                        <p:cTn id="7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2">
                                            <p:txEl>
                                              <p:pRg st="9" end="9"/>
                                            </p:txEl>
                                          </p:spTgt>
                                        </p:tgtEl>
                                        <p:attrNameLst>
                                          <p:attrName>style.visibility</p:attrName>
                                        </p:attrNameLst>
                                      </p:cBhvr>
                                      <p:to>
                                        <p:strVal val="visible"/>
                                      </p:to>
                                    </p:set>
                                    <p:animEffect transition="in" filter="fade">
                                      <p:cBhvr>
                                        <p:cTn id="79" dur="1000"/>
                                        <p:tgtEl>
                                          <p:spTgt spid="2">
                                            <p:txEl>
                                              <p:pRg st="9" end="9"/>
                                            </p:txEl>
                                          </p:spTgt>
                                        </p:tgtEl>
                                      </p:cBhvr>
                                    </p:animEffect>
                                    <p:anim calcmode="lin" valueType="num">
                                      <p:cBhvr>
                                        <p:cTn id="80"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2">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2">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2">
                                            <p:txEl>
                                              <p:pRg st="10" end="10"/>
                                            </p:txEl>
                                          </p:spTgt>
                                        </p:tgtEl>
                                        <p:attrNameLst>
                                          <p:attrName>style.visibility</p:attrName>
                                        </p:attrNameLst>
                                      </p:cBhvr>
                                      <p:to>
                                        <p:strVal val="visible"/>
                                      </p:to>
                                    </p:set>
                                    <p:animEffect transition="in" filter="fade">
                                      <p:cBhvr>
                                        <p:cTn id="87" dur="1000"/>
                                        <p:tgtEl>
                                          <p:spTgt spid="2">
                                            <p:txEl>
                                              <p:pRg st="10" end="10"/>
                                            </p:txEl>
                                          </p:spTgt>
                                        </p:tgtEl>
                                      </p:cBhvr>
                                    </p:animEffect>
                                    <p:anim calcmode="lin" valueType="num">
                                      <p:cBhvr>
                                        <p:cTn id="8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2">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2">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lgn="l">
              <a:buAutoNum type="arabicPeriod"/>
            </a:pPr>
            <a:r>
              <a:rPr lang="en-US" sz="2400" dirty="0" smtClean="0"/>
              <a:t>Read your portion of the Sermon on the Mount.</a:t>
            </a:r>
          </a:p>
          <a:p>
            <a:pPr marL="457200" indent="-457200" algn="l">
              <a:buAutoNum type="arabicPeriod"/>
            </a:pPr>
            <a:r>
              <a:rPr lang="en-US" sz="2400" dirty="0" smtClean="0"/>
              <a:t>Summarize your reading in a way your classmates will understand.</a:t>
            </a:r>
          </a:p>
          <a:p>
            <a:pPr marL="457200" indent="-457200" algn="l">
              <a:buAutoNum type="arabicPeriod"/>
            </a:pPr>
            <a:r>
              <a:rPr lang="en-US" sz="2400" dirty="0" smtClean="0"/>
              <a:t>Explain how Jesus is teaching us the full meaning of the Old Law in this passage.</a:t>
            </a:r>
          </a:p>
          <a:p>
            <a:pPr marL="457200" indent="-457200" algn="l">
              <a:buAutoNum type="arabicPeriod"/>
            </a:pPr>
            <a:r>
              <a:rPr lang="en-US" sz="2400" dirty="0" smtClean="0"/>
              <a:t>Why might this be even more difficult to follow than the Old Law?</a:t>
            </a:r>
          </a:p>
          <a:p>
            <a:pPr marL="457200" indent="-457200" algn="l">
              <a:buAutoNum type="arabicPeriod"/>
            </a:pPr>
            <a:r>
              <a:rPr lang="en-US" sz="2400" dirty="0" smtClean="0"/>
              <a:t>What is one specific action that you (as students at NDCL today) can take to live out this teaching of Christ?</a:t>
            </a:r>
          </a:p>
        </p:txBody>
      </p:sp>
      <p:sp>
        <p:nvSpPr>
          <p:cNvPr id="3" name="Title 2"/>
          <p:cNvSpPr>
            <a:spLocks noGrp="1"/>
          </p:cNvSpPr>
          <p:nvPr>
            <p:ph type="title"/>
          </p:nvPr>
        </p:nvSpPr>
        <p:spPr/>
        <p:txBody>
          <a:bodyPr/>
          <a:lstStyle/>
          <a:p>
            <a:r>
              <a:rPr lang="en-US" dirty="0" smtClean="0"/>
              <a:t>Your Task:</a:t>
            </a:r>
            <a:endParaRPr lang="en-US" dirty="0"/>
          </a:p>
        </p:txBody>
      </p:sp>
    </p:spTree>
    <p:extLst>
      <p:ext uri="{BB962C8B-B14F-4D97-AF65-F5344CB8AC3E}">
        <p14:creationId xmlns:p14="http://schemas.microsoft.com/office/powerpoint/2010/main" val="3585372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9600" dirty="0" smtClean="0"/>
              <a:t>The Beatitudes</a:t>
            </a:r>
            <a:endParaRPr lang="en-US" sz="9600" dirty="0"/>
          </a:p>
        </p:txBody>
      </p:sp>
      <p:sp>
        <p:nvSpPr>
          <p:cNvPr id="3" name="Title 2"/>
          <p:cNvSpPr>
            <a:spLocks noGrp="1"/>
          </p:cNvSpPr>
          <p:nvPr>
            <p:ph type="title"/>
          </p:nvPr>
        </p:nvSpPr>
        <p:spPr/>
        <p:txBody>
          <a:bodyPr/>
          <a:lstStyle/>
          <a:p>
            <a:r>
              <a:rPr lang="en-US" dirty="0" smtClean="0"/>
              <a:t>Matthew 5: 1-12</a:t>
            </a:r>
            <a:endParaRPr lang="en-US" dirty="0"/>
          </a:p>
        </p:txBody>
      </p:sp>
    </p:spTree>
    <p:extLst>
      <p:ext uri="{BB962C8B-B14F-4D97-AF65-F5344CB8AC3E}">
        <p14:creationId xmlns:p14="http://schemas.microsoft.com/office/powerpoint/2010/main" val="4084438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Autofit/>
          </a:bodyPr>
          <a:lstStyle/>
          <a:p>
            <a:r>
              <a:rPr lang="en-US" sz="8000" dirty="0" smtClean="0"/>
              <a:t>Salt of the Earth,</a:t>
            </a:r>
          </a:p>
          <a:p>
            <a:r>
              <a:rPr lang="en-US" sz="8000" dirty="0" smtClean="0"/>
              <a:t>Light of the World</a:t>
            </a:r>
            <a:endParaRPr lang="en-US" sz="8000" dirty="0"/>
          </a:p>
        </p:txBody>
      </p:sp>
      <p:sp>
        <p:nvSpPr>
          <p:cNvPr id="3" name="Title 2"/>
          <p:cNvSpPr>
            <a:spLocks noGrp="1"/>
          </p:cNvSpPr>
          <p:nvPr>
            <p:ph type="title"/>
          </p:nvPr>
        </p:nvSpPr>
        <p:spPr/>
        <p:txBody>
          <a:bodyPr/>
          <a:lstStyle/>
          <a:p>
            <a:r>
              <a:rPr lang="en-US" dirty="0" smtClean="0"/>
              <a:t>Matthew 5: 13-16</a:t>
            </a:r>
            <a:endParaRPr lang="en-US" dirty="0"/>
          </a:p>
        </p:txBody>
      </p:sp>
    </p:spTree>
    <p:extLst>
      <p:ext uri="{BB962C8B-B14F-4D97-AF65-F5344CB8AC3E}">
        <p14:creationId xmlns:p14="http://schemas.microsoft.com/office/powerpoint/2010/main" val="1879533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6600" dirty="0" smtClean="0"/>
              <a:t>Teaching about the Law</a:t>
            </a:r>
            <a:endParaRPr lang="en-US" sz="6600" dirty="0"/>
          </a:p>
        </p:txBody>
      </p:sp>
      <p:sp>
        <p:nvSpPr>
          <p:cNvPr id="3" name="Title 2"/>
          <p:cNvSpPr>
            <a:spLocks noGrp="1"/>
          </p:cNvSpPr>
          <p:nvPr>
            <p:ph type="title"/>
          </p:nvPr>
        </p:nvSpPr>
        <p:spPr/>
        <p:txBody>
          <a:bodyPr/>
          <a:lstStyle/>
          <a:p>
            <a:r>
              <a:rPr lang="en-US" dirty="0" smtClean="0"/>
              <a:t>Matthew 5: 17-20</a:t>
            </a:r>
            <a:endParaRPr lang="en-US" dirty="0"/>
          </a:p>
        </p:txBody>
      </p:sp>
    </p:spTree>
    <p:extLst>
      <p:ext uri="{BB962C8B-B14F-4D97-AF65-F5344CB8AC3E}">
        <p14:creationId xmlns:p14="http://schemas.microsoft.com/office/powerpoint/2010/main" val="4006062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250</TotalTime>
  <Words>531</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Black Tie</vt:lpstr>
      <vt:lpstr>Christ’s Moral preaching </vt:lpstr>
      <vt:lpstr>The struggle </vt:lpstr>
      <vt:lpstr>Our moral choices are made…</vt:lpstr>
      <vt:lpstr>Jesus is Challenged</vt:lpstr>
      <vt:lpstr>The sermon on the mount</vt:lpstr>
      <vt:lpstr>Your Task:</vt:lpstr>
      <vt:lpstr>Matthew 5: 1-12</vt:lpstr>
      <vt:lpstr>Matthew 5: 13-16</vt:lpstr>
      <vt:lpstr>Matthew 5: 17-20</vt:lpstr>
      <vt:lpstr>Matthew 5: 21-37</vt:lpstr>
      <vt:lpstr>Matthew 5: 38-48</vt:lpstr>
      <vt:lpstr>Matthew 6: 1-18</vt:lpstr>
      <vt:lpstr>Matthew 6: 19-34</vt:lpstr>
      <vt:lpstr>Matthew 7: 1-12</vt:lpstr>
      <vt:lpstr>Matthew 7: 13-23</vt:lpstr>
      <vt:lpstr>Matthew 7: 24-29</vt:lpstr>
    </vt:vector>
  </TitlesOfParts>
  <Company>Notre Dame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Christ’s Moral preaching</dc:title>
  <dc:creator>Stacey Brandt</dc:creator>
  <cp:lastModifiedBy>NDCL</cp:lastModifiedBy>
  <cp:revision>9</cp:revision>
  <dcterms:created xsi:type="dcterms:W3CDTF">2013-10-10T02:21:27Z</dcterms:created>
  <dcterms:modified xsi:type="dcterms:W3CDTF">2013-10-10T14:48:03Z</dcterms:modified>
</cp:coreProperties>
</file>