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sldIdLst>
    <p:sldId id="266" r:id="rId3"/>
    <p:sldId id="267"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234021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spTree>
    <p:extLst>
      <p:ext uri="{BB962C8B-B14F-4D97-AF65-F5344CB8AC3E}">
        <p14:creationId xmlns:p14="http://schemas.microsoft.com/office/powerpoint/2010/main" val="235255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40335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solidFill>
                <a:prstClr val="white"/>
              </a:solidFill>
              <a:latin typeface="Calisto MT"/>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solidFill>
                  <a:prstClr val="white"/>
                </a:solidFill>
                <a:latin typeface="Calisto MT"/>
              </a:rPr>
              <a:pPr/>
              <a:t>‹#›</a:t>
            </a:fld>
            <a:endParaRPr lang="en-US">
              <a:solidFill>
                <a:prstClr val="white"/>
              </a:solidFill>
              <a:latin typeface="Calisto MT"/>
            </a:endParaRPr>
          </a:p>
        </p:txBody>
      </p:sp>
    </p:spTree>
    <p:extLst>
      <p:ext uri="{BB962C8B-B14F-4D97-AF65-F5344CB8AC3E}">
        <p14:creationId xmlns:p14="http://schemas.microsoft.com/office/powerpoint/2010/main" val="3443161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2539206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102809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extLst>
      <p:ext uri="{BB962C8B-B14F-4D97-AF65-F5344CB8AC3E}">
        <p14:creationId xmlns:p14="http://schemas.microsoft.com/office/powerpoint/2010/main" val="205843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3395037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210819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70784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12034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344657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8" name="Footer Placeholder 7"/>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9" name="Slide Number Placeholder 8"/>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2690904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4" name="Footer Placeholder 3"/>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5" name="Slide Number Placeholder 4"/>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268041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3" name="Footer Placeholder 2"/>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4" name="Slide Number Placeholder 3"/>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61872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3640780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spTree>
    <p:extLst>
      <p:ext uri="{BB962C8B-B14F-4D97-AF65-F5344CB8AC3E}">
        <p14:creationId xmlns:p14="http://schemas.microsoft.com/office/powerpoint/2010/main" val="3690213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722133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solidFill>
                <a:prstClr val="white"/>
              </a:solidFill>
              <a:latin typeface="Calisto MT"/>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solidFill>
                  <a:prstClr val="white"/>
                </a:solidFill>
                <a:latin typeface="Calisto MT"/>
              </a:rPr>
              <a:pPr/>
              <a:t>‹#›</a:t>
            </a:fld>
            <a:endParaRPr lang="en-US">
              <a:solidFill>
                <a:prstClr val="white"/>
              </a:solidFill>
              <a:latin typeface="Calisto MT"/>
            </a:endParaRPr>
          </a:p>
        </p:txBody>
      </p:sp>
    </p:spTree>
    <p:extLst>
      <p:ext uri="{BB962C8B-B14F-4D97-AF65-F5344CB8AC3E}">
        <p14:creationId xmlns:p14="http://schemas.microsoft.com/office/powerpoint/2010/main" val="148058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2466618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extLst>
      <p:ext uri="{BB962C8B-B14F-4D97-AF65-F5344CB8AC3E}">
        <p14:creationId xmlns:p14="http://schemas.microsoft.com/office/powerpoint/2010/main" val="19575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151987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425816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6" name="Footer Placeholder 5"/>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7" name="Slide Number Placeholder 6"/>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155420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8" name="Footer Placeholder 7"/>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9" name="Slide Number Placeholder 8"/>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414211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4" name="Footer Placeholder 3"/>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5" name="Slide Number Placeholder 4"/>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extLst>
      <p:ext uri="{BB962C8B-B14F-4D97-AF65-F5344CB8AC3E}">
        <p14:creationId xmlns:p14="http://schemas.microsoft.com/office/powerpoint/2010/main" val="46491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3" name="Footer Placeholder 2"/>
          <p:cNvSpPr>
            <a:spLocks noGrp="1"/>
          </p:cNvSpPr>
          <p:nvPr>
            <p:ph type="ftr" sz="quarter" idx="11"/>
          </p:nvPr>
        </p:nvSpPr>
        <p:spPr/>
        <p:txBody>
          <a:bodyPr/>
          <a:lstStyle/>
          <a:p>
            <a:endParaRPr lang="en-US">
              <a:solidFill>
                <a:srgbClr val="333333"/>
              </a:solidFill>
              <a:effectLst>
                <a:outerShdw blurRad="63500" dir="2700000" algn="tl" rotWithShape="0">
                  <a:prstClr val="white">
                    <a:alpha val="40000"/>
                  </a:prstClr>
                </a:outerShdw>
              </a:effectLst>
              <a:latin typeface="Calisto MT"/>
            </a:endParaRPr>
          </a:p>
        </p:txBody>
      </p:sp>
      <p:sp>
        <p:nvSpPr>
          <p:cNvPr id="4" name="Slide Number Placeholder 3"/>
          <p:cNvSpPr>
            <a:spLocks noGrp="1"/>
          </p:cNvSpPr>
          <p:nvPr>
            <p:ph type="sldNum" sz="quarter" idx="12"/>
          </p:nvPr>
        </p:nvSpPr>
        <p:spPr/>
        <p:txBody>
          <a:bodyPr/>
          <a:lstStyle/>
          <a:p>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418679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solidFill>
                  <a:prstClr val="white"/>
                </a:solidFill>
                <a:latin typeface="Calisto MT"/>
              </a:rPr>
              <a:pPr/>
              <a:t>11/24/2014</a:t>
            </a:fld>
            <a:endParaRPr lang="en-US">
              <a:solidFill>
                <a:prstClr val="white"/>
              </a:solidFill>
              <a:latin typeface="Calisto MT"/>
            </a:endParaRP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solidFill>
                <a:prstClr val="white"/>
              </a:solidFill>
              <a:latin typeface="Calisto MT"/>
            </a:endParaRP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solidFill>
                  <a:prstClr val="white"/>
                </a:solidFill>
                <a:latin typeface="Perpetua Titling MT"/>
              </a:rPr>
              <a:pPr/>
              <a:t>‹#›</a:t>
            </a:fld>
            <a:endParaRPr lang="en-US">
              <a:solidFill>
                <a:prstClr val="white"/>
              </a:solidFill>
              <a:latin typeface="Perpetua Titling MT"/>
            </a:endParaRP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extLst>
      <p:ext uri="{BB962C8B-B14F-4D97-AF65-F5344CB8AC3E}">
        <p14:creationId xmlns:p14="http://schemas.microsoft.com/office/powerpoint/2010/main" val="296709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defTabSz="914400"/>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defTabSz="914400"/>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defTabSz="914400"/>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defTabSz="914400"/>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defTabSz="914400"/>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39217477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defTabSz="914400"/>
            <a:fld id="{D85AC8A2-C63C-49A4-89E9-2E4420D2ECA8}" type="datetimeFigureOut">
              <a:rPr lang="en-US" smtClean="0">
                <a:solidFill>
                  <a:srgbClr val="333333"/>
                </a:solidFill>
                <a:effectLst>
                  <a:outerShdw blurRad="63500" dir="2700000" algn="tl" rotWithShape="0">
                    <a:prstClr val="white">
                      <a:alpha val="40000"/>
                    </a:prstClr>
                  </a:outerShdw>
                </a:effectLst>
                <a:latin typeface="Calisto MT"/>
              </a:rPr>
              <a:pPr defTabSz="914400"/>
              <a:t>11/24/2014</a:t>
            </a:fld>
            <a:endParaRPr lang="en-US">
              <a:solidFill>
                <a:srgbClr val="333333"/>
              </a:solidFill>
              <a:effectLst>
                <a:outerShdw blurRad="63500" dir="2700000" algn="tl" rotWithShape="0">
                  <a:prstClr val="white">
                    <a:alpha val="40000"/>
                  </a:prstClr>
                </a:outerShdw>
              </a:effectLst>
              <a:latin typeface="Calisto MT"/>
            </a:endParaRP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defTabSz="914400"/>
            <a:endParaRPr lang="en-US">
              <a:solidFill>
                <a:srgbClr val="333333"/>
              </a:solidFill>
              <a:effectLst>
                <a:outerShdw blurRad="63500" dir="2700000" algn="tl" rotWithShape="0">
                  <a:prstClr val="white">
                    <a:alpha val="40000"/>
                  </a:prstClr>
                </a:outerShdw>
              </a:effectLst>
              <a:latin typeface="Calisto MT"/>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defTabSz="914400"/>
            <a:fld id="{74C7E049-B585-4EE6-96C0-EEB30EAA14FD}" type="slidenum">
              <a:rPr lang="en-US" smtClean="0">
                <a:solidFill>
                  <a:srgbClr val="333333"/>
                </a:solidFill>
                <a:effectLst>
                  <a:outerShdw blurRad="63500" dir="2700000" algn="tl" rotWithShape="0">
                    <a:prstClr val="white">
                      <a:alpha val="40000"/>
                    </a:prstClr>
                  </a:outerShdw>
                </a:effectLst>
                <a:latin typeface="Calisto MT"/>
              </a:rPr>
              <a:pPr defTabSz="914400"/>
              <a:t>‹#›</a:t>
            </a:fld>
            <a:endParaRPr lang="en-US">
              <a:solidFill>
                <a:srgbClr val="333333"/>
              </a:solidFill>
              <a:effectLst>
                <a:outerShdw blurRad="63500" dir="2700000" algn="tl" rotWithShape="0">
                  <a:prstClr val="white">
                    <a:alpha val="40000"/>
                  </a:prstClr>
                </a:outerShdw>
              </a:effectLst>
              <a:latin typeface="Calisto MT"/>
            </a:endParaRPr>
          </a:p>
        </p:txBody>
      </p:sp>
    </p:spTree>
    <p:extLst>
      <p:ext uri="{BB962C8B-B14F-4D97-AF65-F5344CB8AC3E}">
        <p14:creationId xmlns:p14="http://schemas.microsoft.com/office/powerpoint/2010/main" val="404295862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mXeA0G_xK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25</a:t>
            </a:r>
            <a:endParaRPr lang="en-US" dirty="0"/>
          </a:p>
        </p:txBody>
      </p:sp>
      <p:sp>
        <p:nvSpPr>
          <p:cNvPr id="3" name="Text Placeholder 2"/>
          <p:cNvSpPr>
            <a:spLocks noGrp="1"/>
          </p:cNvSpPr>
          <p:nvPr>
            <p:ph type="body" idx="1"/>
          </p:nvPr>
        </p:nvSpPr>
        <p:spPr/>
        <p:txBody>
          <a:bodyPr>
            <a:normAutofit/>
          </a:bodyPr>
          <a:lstStyle/>
          <a:p>
            <a:r>
              <a:rPr lang="en-US" sz="2800" dirty="0" smtClean="0"/>
              <a:t>The Events of the Resurrection</a:t>
            </a:r>
            <a:endParaRPr lang="en-US" sz="2800" dirty="0"/>
          </a:p>
        </p:txBody>
      </p:sp>
    </p:spTree>
    <p:extLst>
      <p:ext uri="{BB962C8B-B14F-4D97-AF65-F5344CB8AC3E}">
        <p14:creationId xmlns:p14="http://schemas.microsoft.com/office/powerpoint/2010/main" val="112117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resurrection confirms revealed truths</a:t>
            </a:r>
            <a:endParaRPr lang="en-US" sz="3600" dirty="0"/>
          </a:p>
        </p:txBody>
      </p:sp>
      <p:sp>
        <p:nvSpPr>
          <p:cNvPr id="3" name="Content Placeholder 2"/>
          <p:cNvSpPr>
            <a:spLocks noGrp="1"/>
          </p:cNvSpPr>
          <p:nvPr>
            <p:ph idx="1"/>
          </p:nvPr>
        </p:nvSpPr>
        <p:spPr/>
        <p:txBody>
          <a:bodyPr/>
          <a:lstStyle/>
          <a:p>
            <a:r>
              <a:rPr lang="en-US" dirty="0" smtClean="0"/>
              <a:t>Jesus is the Son of God</a:t>
            </a:r>
          </a:p>
          <a:p>
            <a:pPr lvl="1"/>
            <a:r>
              <a:rPr lang="en-US" dirty="0" smtClean="0"/>
              <a:t>“When you lift up the Son of Man, you will realize that I AM.” (John 8:28)</a:t>
            </a:r>
          </a:p>
          <a:p>
            <a:pPr lvl="1"/>
            <a:r>
              <a:rPr lang="en-US" dirty="0" smtClean="0"/>
              <a:t>“My LORD and my God!” (John 20:28)</a:t>
            </a:r>
          </a:p>
          <a:p>
            <a:pPr lvl="1"/>
            <a:r>
              <a:rPr lang="en-US" dirty="0" smtClean="0"/>
              <a:t>Belief in the Resurrection and Incarnation go hand in hand</a:t>
            </a:r>
          </a:p>
          <a:p>
            <a:r>
              <a:rPr lang="en-US" dirty="0" smtClean="0"/>
              <a:t>All of Jesus’ teachings are true</a:t>
            </a:r>
          </a:p>
        </p:txBody>
      </p:sp>
      <p:pic>
        <p:nvPicPr>
          <p:cNvPr id="4" name="Picture 3"/>
          <p:cNvPicPr>
            <a:picLocks noChangeAspect="1"/>
          </p:cNvPicPr>
          <p:nvPr/>
        </p:nvPicPr>
        <p:blipFill>
          <a:blip r:embed="rId2"/>
          <a:stretch>
            <a:fillRect/>
          </a:stretch>
        </p:blipFill>
        <p:spPr>
          <a:xfrm>
            <a:off x="5376333" y="4032250"/>
            <a:ext cx="3767666" cy="2825750"/>
          </a:xfrm>
          <a:prstGeom prst="rect">
            <a:avLst/>
          </a:prstGeom>
        </p:spPr>
      </p:pic>
    </p:spTree>
    <p:extLst>
      <p:ext uri="{BB962C8B-B14F-4D97-AF65-F5344CB8AC3E}">
        <p14:creationId xmlns:p14="http://schemas.microsoft.com/office/powerpoint/2010/main" val="32338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Resurrection opens the way to new life</a:t>
            </a:r>
            <a:endParaRPr lang="en-US" sz="4000" dirty="0"/>
          </a:p>
        </p:txBody>
      </p:sp>
      <p:sp>
        <p:nvSpPr>
          <p:cNvPr id="3" name="Content Placeholder 2"/>
          <p:cNvSpPr>
            <a:spLocks noGrp="1"/>
          </p:cNvSpPr>
          <p:nvPr>
            <p:ph idx="1"/>
          </p:nvPr>
        </p:nvSpPr>
        <p:spPr/>
        <p:txBody>
          <a:bodyPr>
            <a:normAutofit/>
          </a:bodyPr>
          <a:lstStyle/>
          <a:p>
            <a:pPr marL="0" indent="0" algn="ctr">
              <a:buNone/>
            </a:pPr>
            <a:r>
              <a:rPr lang="en-US" sz="2800" dirty="0" smtClean="0"/>
              <a:t>The Paschal Mystery has two aspects: by his death, Christ liberates us from sin; by his Resurrection, he opens for us the way to new life. This new life is above all a justification that reinstates us in God’s grace, “so that as Christ was raised from the dead by the glory of the Father, we too might walk in the newness of life.” </a:t>
            </a:r>
          </a:p>
          <a:p>
            <a:pPr marL="0" indent="0" algn="ctr">
              <a:buNone/>
            </a:pPr>
            <a:r>
              <a:rPr lang="en-US" sz="2800" dirty="0" smtClean="0"/>
              <a:t>(CCC 654)</a:t>
            </a:r>
            <a:endParaRPr lang="en-US" sz="2800" dirty="0"/>
          </a:p>
        </p:txBody>
      </p:sp>
    </p:spTree>
    <p:extLst>
      <p:ext uri="{BB962C8B-B14F-4D97-AF65-F5344CB8AC3E}">
        <p14:creationId xmlns:p14="http://schemas.microsoft.com/office/powerpoint/2010/main" val="1587708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Resurrection</a:t>
            </a:r>
            <a:endParaRPr lang="en-US" dirty="0"/>
          </a:p>
        </p:txBody>
      </p:sp>
      <p:sp>
        <p:nvSpPr>
          <p:cNvPr id="3" name="Content Placeholder 2"/>
          <p:cNvSpPr>
            <a:spLocks noGrp="1"/>
          </p:cNvSpPr>
          <p:nvPr>
            <p:ph idx="1"/>
          </p:nvPr>
        </p:nvSpPr>
        <p:spPr/>
        <p:txBody>
          <a:bodyPr/>
          <a:lstStyle/>
          <a:p>
            <a:r>
              <a:rPr lang="en-US" dirty="0" smtClean="0"/>
              <a:t>The heart of the Paschal Mystery</a:t>
            </a:r>
          </a:p>
          <a:p>
            <a:r>
              <a:rPr lang="en-US" dirty="0" smtClean="0"/>
              <a:t>Close connection to the Incarnation (analogy of faith)</a:t>
            </a:r>
          </a:p>
        </p:txBody>
      </p:sp>
      <p:pic>
        <p:nvPicPr>
          <p:cNvPr id="4" name="Picture 3"/>
          <p:cNvPicPr>
            <a:picLocks noChangeAspect="1"/>
          </p:cNvPicPr>
          <p:nvPr/>
        </p:nvPicPr>
        <p:blipFill>
          <a:blip r:embed="rId2"/>
          <a:stretch>
            <a:fillRect/>
          </a:stretch>
        </p:blipFill>
        <p:spPr>
          <a:xfrm>
            <a:off x="1612608" y="2971344"/>
            <a:ext cx="5906183" cy="3937456"/>
          </a:xfrm>
          <a:prstGeom prst="rect">
            <a:avLst/>
          </a:prstGeom>
        </p:spPr>
      </p:pic>
    </p:spTree>
    <p:extLst>
      <p:ext uri="{BB962C8B-B14F-4D97-AF65-F5344CB8AC3E}">
        <p14:creationId xmlns:p14="http://schemas.microsoft.com/office/powerpoint/2010/main" val="406796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actually happened?</a:t>
            </a:r>
            <a:endParaRPr lang="en-US" sz="4000" dirty="0"/>
          </a:p>
        </p:txBody>
      </p:sp>
      <p:sp>
        <p:nvSpPr>
          <p:cNvPr id="3" name="Content Placeholder 2"/>
          <p:cNvSpPr>
            <a:spLocks noGrp="1"/>
          </p:cNvSpPr>
          <p:nvPr>
            <p:ph idx="1"/>
          </p:nvPr>
        </p:nvSpPr>
        <p:spPr/>
        <p:txBody>
          <a:bodyPr/>
          <a:lstStyle/>
          <a:p>
            <a:r>
              <a:rPr lang="en-US" dirty="0" smtClean="0"/>
              <a:t>The Gospel accounts have this in common:</a:t>
            </a:r>
          </a:p>
          <a:p>
            <a:pPr lvl="1"/>
            <a:r>
              <a:rPr lang="en-US" dirty="0" smtClean="0"/>
              <a:t>First some women, then men, discover the empty tomb.</a:t>
            </a:r>
          </a:p>
          <a:p>
            <a:pPr lvl="1"/>
            <a:r>
              <a:rPr lang="en-US" dirty="0" smtClean="0"/>
              <a:t>It is revealed that Jesus is alive.</a:t>
            </a:r>
          </a:p>
          <a:p>
            <a:pPr lvl="1"/>
            <a:r>
              <a:rPr lang="en-US" dirty="0" smtClean="0"/>
              <a:t>Jesus appears to Mary Magdalene (women).</a:t>
            </a:r>
          </a:p>
          <a:p>
            <a:pPr lvl="1"/>
            <a:r>
              <a:rPr lang="en-US" dirty="0" smtClean="0"/>
              <a:t>Jesus appears to other disciples.</a:t>
            </a:r>
          </a:p>
          <a:p>
            <a:pPr lvl="2"/>
            <a:r>
              <a:rPr lang="en-US" dirty="0" smtClean="0"/>
              <a:t>Reactions: Shock and fear</a:t>
            </a:r>
          </a:p>
          <a:p>
            <a:pPr lvl="2"/>
            <a:r>
              <a:rPr lang="en-US" dirty="0" smtClean="0"/>
              <a:t>Wishes them peace and instructs them to continue his mission</a:t>
            </a:r>
          </a:p>
          <a:p>
            <a:r>
              <a:rPr lang="en-US" dirty="0" smtClean="0"/>
              <a:t>There are also many differing details, but…</a:t>
            </a:r>
            <a:endParaRPr lang="en-US" dirty="0"/>
          </a:p>
        </p:txBody>
      </p:sp>
    </p:spTree>
    <p:extLst>
      <p:ext uri="{BB962C8B-B14F-4D97-AF65-F5344CB8AC3E}">
        <p14:creationId xmlns:p14="http://schemas.microsoft.com/office/powerpoint/2010/main" val="194988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know the resurrection is true</a:t>
            </a:r>
            <a:endParaRPr lang="en-US" dirty="0"/>
          </a:p>
        </p:txBody>
      </p:sp>
      <p:sp>
        <p:nvSpPr>
          <p:cNvPr id="3" name="Content Placeholder 2"/>
          <p:cNvSpPr>
            <a:spLocks noGrp="1"/>
          </p:cNvSpPr>
          <p:nvPr>
            <p:ph idx="1"/>
          </p:nvPr>
        </p:nvSpPr>
        <p:spPr/>
        <p:txBody>
          <a:bodyPr/>
          <a:lstStyle/>
          <a:p>
            <a:r>
              <a:rPr lang="en-US" dirty="0" smtClean="0"/>
              <a:t>We can trust the historical validity of the New Testament books</a:t>
            </a:r>
          </a:p>
          <a:p>
            <a:r>
              <a:rPr lang="en-US" dirty="0" smtClean="0"/>
              <a:t>Accepted as fact by Christians from the beginning</a:t>
            </a:r>
          </a:p>
          <a:p>
            <a:r>
              <a:rPr lang="en-US" dirty="0" smtClean="0"/>
              <a:t>Romans, Sanhedrin, and the empty tomb</a:t>
            </a:r>
          </a:p>
          <a:p>
            <a:r>
              <a:rPr lang="en-US" dirty="0" smtClean="0"/>
              <a:t>Caused a profound change in Jesus’ followers</a:t>
            </a:r>
          </a:p>
          <a:p>
            <a:pPr lvl="1"/>
            <a:r>
              <a:rPr lang="en-US" dirty="0" smtClean="0"/>
              <a:t>Gave them courage</a:t>
            </a:r>
          </a:p>
          <a:p>
            <a:pPr lvl="1"/>
            <a:r>
              <a:rPr lang="en-US" dirty="0" smtClean="0"/>
              <a:t>They acted with total conviction; no more fear</a:t>
            </a:r>
            <a:endParaRPr lang="en-US" dirty="0"/>
          </a:p>
        </p:txBody>
      </p:sp>
    </p:spTree>
    <p:extLst>
      <p:ext uri="{BB962C8B-B14F-4D97-AF65-F5344CB8AC3E}">
        <p14:creationId xmlns:p14="http://schemas.microsoft.com/office/powerpoint/2010/main" val="346080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26</a:t>
            </a:r>
            <a:endParaRPr lang="en-US" dirty="0"/>
          </a:p>
        </p:txBody>
      </p:sp>
      <p:sp>
        <p:nvSpPr>
          <p:cNvPr id="3" name="Text Placeholder 2"/>
          <p:cNvSpPr>
            <a:spLocks noGrp="1"/>
          </p:cNvSpPr>
          <p:nvPr>
            <p:ph type="body" idx="1"/>
          </p:nvPr>
        </p:nvSpPr>
        <p:spPr/>
        <p:txBody>
          <a:bodyPr>
            <a:normAutofit/>
          </a:bodyPr>
          <a:lstStyle/>
          <a:p>
            <a:r>
              <a:rPr lang="en-US" sz="2800" dirty="0" smtClean="0"/>
              <a:t>What is the Resurrection?</a:t>
            </a:r>
            <a:endParaRPr lang="en-US" sz="2800" dirty="0"/>
          </a:p>
        </p:txBody>
      </p:sp>
    </p:spTree>
    <p:extLst>
      <p:ext uri="{BB962C8B-B14F-4D97-AF65-F5344CB8AC3E}">
        <p14:creationId xmlns:p14="http://schemas.microsoft.com/office/powerpoint/2010/main" val="2125983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resurrected Jesus</a:t>
            </a:r>
            <a:endParaRPr lang="en-US" dirty="0"/>
          </a:p>
        </p:txBody>
      </p:sp>
      <p:sp>
        <p:nvSpPr>
          <p:cNvPr id="3" name="Content Placeholder 2"/>
          <p:cNvSpPr>
            <a:spLocks noGrp="1"/>
          </p:cNvSpPr>
          <p:nvPr>
            <p:ph idx="1"/>
          </p:nvPr>
        </p:nvSpPr>
        <p:spPr/>
        <p:txBody>
          <a:bodyPr/>
          <a:lstStyle/>
          <a:p>
            <a:r>
              <a:rPr lang="en-US" dirty="0" smtClean="0"/>
              <a:t>Not easy to explain in human terms</a:t>
            </a:r>
          </a:p>
          <a:p>
            <a:r>
              <a:rPr lang="en-US" dirty="0" smtClean="0"/>
              <a:t>Comes and goes suddenly</a:t>
            </a:r>
          </a:p>
          <a:p>
            <a:r>
              <a:rPr lang="en-US" dirty="0" smtClean="0"/>
              <a:t>Not a ghost</a:t>
            </a:r>
          </a:p>
          <a:p>
            <a:pPr lvl="1"/>
            <a:r>
              <a:rPr lang="en-US" dirty="0" smtClean="0"/>
              <a:t>Eats</a:t>
            </a:r>
          </a:p>
          <a:p>
            <a:pPr lvl="1"/>
            <a:r>
              <a:rPr lang="en-US" dirty="0" smtClean="0"/>
              <a:t>Able to be touched</a:t>
            </a:r>
          </a:p>
          <a:p>
            <a:r>
              <a:rPr lang="en-US" dirty="0" smtClean="0"/>
              <a:t>Different, yet the same</a:t>
            </a:r>
          </a:p>
          <a:p>
            <a:r>
              <a:rPr lang="en-US" dirty="0" smtClean="0"/>
              <a:t>Resurrection of the body is a mystery of our faith</a:t>
            </a:r>
            <a:endParaRPr lang="en-US" dirty="0"/>
          </a:p>
        </p:txBody>
      </p:sp>
      <p:pic>
        <p:nvPicPr>
          <p:cNvPr id="4" name="Picture 3"/>
          <p:cNvPicPr>
            <a:picLocks noChangeAspect="1"/>
          </p:cNvPicPr>
          <p:nvPr/>
        </p:nvPicPr>
        <p:blipFill>
          <a:blip r:embed="rId2"/>
          <a:stretch>
            <a:fillRect/>
          </a:stretch>
        </p:blipFill>
        <p:spPr>
          <a:xfrm>
            <a:off x="5963978" y="1993900"/>
            <a:ext cx="2857500" cy="2857500"/>
          </a:xfrm>
          <a:prstGeom prst="rect">
            <a:avLst/>
          </a:prstGeom>
        </p:spPr>
      </p:pic>
    </p:spTree>
    <p:extLst>
      <p:ext uri="{BB962C8B-B14F-4D97-AF65-F5344CB8AC3E}">
        <p14:creationId xmlns:p14="http://schemas.microsoft.com/office/powerpoint/2010/main" val="8763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15</a:t>
            </a:r>
            <a:endParaRPr lang="en-US" dirty="0"/>
          </a:p>
        </p:txBody>
      </p:sp>
      <p:sp>
        <p:nvSpPr>
          <p:cNvPr id="3" name="Content Placeholder 2"/>
          <p:cNvSpPr>
            <a:spLocks noGrp="1"/>
          </p:cNvSpPr>
          <p:nvPr>
            <p:ph idx="1"/>
          </p:nvPr>
        </p:nvSpPr>
        <p:spPr/>
        <p:txBody>
          <a:bodyPr/>
          <a:lstStyle/>
          <a:p>
            <a:pPr marL="0" indent="0" algn="ctr">
              <a:buNone/>
            </a:pPr>
            <a:r>
              <a:rPr lang="en-US" sz="3200" cap="small" dirty="0" smtClean="0">
                <a:effectLst/>
              </a:rPr>
              <a:t>O death</a:t>
            </a:r>
            <a:r>
              <a:rPr lang="en-US" sz="3200" cap="small" dirty="0">
                <a:effectLst/>
              </a:rPr>
              <a:t>, where is your victory</a:t>
            </a:r>
            <a:r>
              <a:rPr lang="en-US" sz="3200" dirty="0"/>
              <a:t>? </a:t>
            </a:r>
            <a:endParaRPr lang="en-US" sz="3200" dirty="0" smtClean="0"/>
          </a:p>
          <a:p>
            <a:pPr marL="0" indent="0" algn="ctr">
              <a:buNone/>
            </a:pPr>
            <a:r>
              <a:rPr lang="en-US" sz="3200" dirty="0" smtClean="0"/>
              <a:t>O </a:t>
            </a:r>
            <a:r>
              <a:rPr lang="en-US" sz="3200" cap="small" dirty="0">
                <a:effectLst/>
              </a:rPr>
              <a:t>death, where is your sting</a:t>
            </a:r>
            <a:r>
              <a:rPr lang="en-US" sz="3200" dirty="0" smtClean="0"/>
              <a:t>?</a:t>
            </a:r>
            <a:r>
              <a:rPr lang="en-US" sz="3200" dirty="0"/>
              <a:t> </a:t>
            </a:r>
            <a:r>
              <a:rPr lang="en-US" sz="3200" dirty="0" smtClean="0"/>
              <a:t>(15:55)</a:t>
            </a:r>
          </a:p>
          <a:p>
            <a:pPr>
              <a:buFontTx/>
              <a:buChar char="•"/>
            </a:pPr>
            <a:r>
              <a:rPr lang="en-US" dirty="0" smtClean="0"/>
              <a:t>Combatting </a:t>
            </a:r>
            <a:r>
              <a:rPr lang="en-US" dirty="0" err="1" smtClean="0"/>
              <a:t>gnosticism</a:t>
            </a:r>
            <a:endParaRPr lang="en-US" dirty="0"/>
          </a:p>
          <a:p>
            <a:pPr>
              <a:buFontTx/>
              <a:buChar char="•"/>
            </a:pPr>
            <a:r>
              <a:rPr lang="en-US" dirty="0" smtClean="0"/>
              <a:t>Main Points:</a:t>
            </a:r>
          </a:p>
          <a:p>
            <a:pPr lvl="1">
              <a:buFontTx/>
              <a:buChar char="•"/>
            </a:pPr>
            <a:r>
              <a:rPr lang="en-US" dirty="0" smtClean="0"/>
              <a:t>The Resurrection really happened!</a:t>
            </a:r>
          </a:p>
          <a:p>
            <a:pPr lvl="1">
              <a:buFontTx/>
              <a:buChar char="•"/>
            </a:pPr>
            <a:r>
              <a:rPr lang="en-US" dirty="0" smtClean="0"/>
              <a:t>Christ’s Resurrection is proof of our resurrection</a:t>
            </a:r>
          </a:p>
          <a:p>
            <a:pPr lvl="1">
              <a:buFontTx/>
              <a:buChar char="•"/>
            </a:pPr>
            <a:r>
              <a:rPr lang="en-US" dirty="0" smtClean="0"/>
              <a:t>A resurrected body is a transformed body (incorruptible, honorable, powerful, spiritual)</a:t>
            </a:r>
          </a:p>
        </p:txBody>
      </p:sp>
    </p:spTree>
    <p:extLst>
      <p:ext uri="{BB962C8B-B14F-4D97-AF65-F5344CB8AC3E}">
        <p14:creationId xmlns:p14="http://schemas.microsoft.com/office/powerpoint/2010/main" val="34169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is Risen</a:t>
            </a:r>
            <a:endParaRPr lang="en-US" dirty="0"/>
          </a:p>
        </p:txBody>
      </p:sp>
      <p:sp>
        <p:nvSpPr>
          <p:cNvPr id="3" name="Content Placeholder 2"/>
          <p:cNvSpPr>
            <a:spLocks noGrp="1"/>
          </p:cNvSpPr>
          <p:nvPr>
            <p:ph idx="1"/>
          </p:nvPr>
        </p:nvSpPr>
        <p:spPr>
          <a:xfrm>
            <a:off x="181419" y="1828800"/>
            <a:ext cx="8788722" cy="4297363"/>
          </a:xfrm>
        </p:spPr>
        <p:txBody>
          <a:bodyPr>
            <a:normAutofit/>
          </a:bodyPr>
          <a:lstStyle/>
          <a:p>
            <a:pPr marL="0" indent="0">
              <a:buNone/>
            </a:pPr>
            <a:r>
              <a:rPr lang="en-US" sz="2800" dirty="0" smtClean="0"/>
              <a:t>Put yourself in the shoes of the early disciples. </a:t>
            </a:r>
            <a:br>
              <a:rPr lang="en-US" sz="2800" dirty="0" smtClean="0"/>
            </a:br>
            <a:r>
              <a:rPr lang="en-US" sz="2800" dirty="0" smtClean="0"/>
              <a:t>How do you respond to the Resurrection? </a:t>
            </a:r>
            <a:br>
              <a:rPr lang="en-US" sz="2800" dirty="0" smtClean="0"/>
            </a:br>
            <a:r>
              <a:rPr lang="en-US" sz="2800" dirty="0" smtClean="0"/>
              <a:t>How is your life affected or </a:t>
            </a:r>
            <a:r>
              <a:rPr lang="en-US" sz="2800" dirty="0" smtClean="0">
                <a:hlinkClick r:id="rId2"/>
              </a:rPr>
              <a:t>changed</a:t>
            </a:r>
            <a:r>
              <a:rPr lang="en-US" sz="2800" dirty="0" smtClean="0"/>
              <a:t> by this reality?</a:t>
            </a:r>
          </a:p>
        </p:txBody>
      </p:sp>
      <p:pic>
        <p:nvPicPr>
          <p:cNvPr id="4" name="Picture 3"/>
          <p:cNvPicPr>
            <a:picLocks noChangeAspect="1"/>
          </p:cNvPicPr>
          <p:nvPr/>
        </p:nvPicPr>
        <p:blipFill>
          <a:blip r:embed="rId3"/>
          <a:stretch>
            <a:fillRect/>
          </a:stretch>
        </p:blipFill>
        <p:spPr>
          <a:xfrm>
            <a:off x="2398757" y="3294132"/>
            <a:ext cx="4454834" cy="3563868"/>
          </a:xfrm>
          <a:prstGeom prst="rect">
            <a:avLst/>
          </a:prstGeom>
        </p:spPr>
      </p:pic>
    </p:spTree>
    <p:extLst>
      <p:ext uri="{BB962C8B-B14F-4D97-AF65-F5344CB8AC3E}">
        <p14:creationId xmlns:p14="http://schemas.microsoft.com/office/powerpoint/2010/main" val="3457592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27</a:t>
            </a:r>
            <a:endParaRPr lang="en-US" dirty="0"/>
          </a:p>
        </p:txBody>
      </p:sp>
      <p:sp>
        <p:nvSpPr>
          <p:cNvPr id="3" name="Text Placeholder 2"/>
          <p:cNvSpPr>
            <a:spLocks noGrp="1"/>
          </p:cNvSpPr>
          <p:nvPr>
            <p:ph type="body" idx="1"/>
          </p:nvPr>
        </p:nvSpPr>
        <p:spPr/>
        <p:txBody>
          <a:bodyPr>
            <a:normAutofit/>
          </a:bodyPr>
          <a:lstStyle/>
          <a:p>
            <a:r>
              <a:rPr lang="en-US" sz="2800" dirty="0" smtClean="0"/>
              <a:t>The Significance of Christ’s Resurrection</a:t>
            </a:r>
            <a:endParaRPr lang="en-US" sz="2800" dirty="0"/>
          </a:p>
        </p:txBody>
      </p:sp>
    </p:spTree>
    <p:extLst>
      <p:ext uri="{BB962C8B-B14F-4D97-AF65-F5344CB8AC3E}">
        <p14:creationId xmlns:p14="http://schemas.microsoft.com/office/powerpoint/2010/main" val="757083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412</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Precedent</vt:lpstr>
      <vt:lpstr>1_Precedent</vt:lpstr>
      <vt:lpstr>Article 25</vt:lpstr>
      <vt:lpstr>The Resurrection</vt:lpstr>
      <vt:lpstr>What actually happened?</vt:lpstr>
      <vt:lpstr>We know the resurrection is true</vt:lpstr>
      <vt:lpstr>Article 26</vt:lpstr>
      <vt:lpstr>The resurrected Jesus</vt:lpstr>
      <vt:lpstr>1 Corinthians 15</vt:lpstr>
      <vt:lpstr>Christ is Risen</vt:lpstr>
      <vt:lpstr>Article 27</vt:lpstr>
      <vt:lpstr>The resurrection confirms revealed truths</vt:lpstr>
      <vt:lpstr>The Resurrection opens the way to new life</vt:lpstr>
    </vt:vector>
  </TitlesOfParts>
  <Company>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25</dc:title>
  <dc:creator>Stacey Brandt</dc:creator>
  <cp:lastModifiedBy>Stacey Brandt</cp:lastModifiedBy>
  <cp:revision>2</cp:revision>
  <dcterms:created xsi:type="dcterms:W3CDTF">2013-11-07T03:21:23Z</dcterms:created>
  <dcterms:modified xsi:type="dcterms:W3CDTF">2014-11-24T13:08:36Z</dcterms:modified>
</cp:coreProperties>
</file>