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F2A-2287-44FD-9676-06E0E015AB4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C8C1-41F1-4C71-ACEB-F59891C1D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F2A-2287-44FD-9676-06E0E015AB4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C8C1-41F1-4C71-ACEB-F59891C1D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F2A-2287-44FD-9676-06E0E015AB4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C8C1-41F1-4C71-ACEB-F59891C1D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F2A-2287-44FD-9676-06E0E015AB4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C8C1-41F1-4C71-ACEB-F59891C1D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F2A-2287-44FD-9676-06E0E015AB4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C8C1-41F1-4C71-ACEB-F59891C1D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F2A-2287-44FD-9676-06E0E015AB4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C8C1-41F1-4C71-ACEB-F59891C1D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F2A-2287-44FD-9676-06E0E015AB4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C8C1-41F1-4C71-ACEB-F59891C1D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F2A-2287-44FD-9676-06E0E015AB4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C8C1-41F1-4C71-ACEB-F59891C1D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F2A-2287-44FD-9676-06E0E015AB4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C8C1-41F1-4C71-ACEB-F59891C1D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F2A-2287-44FD-9676-06E0E015AB4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C8C1-41F1-4C71-ACEB-F59891C1D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EF2A-2287-44FD-9676-06E0E015AB4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C8C1-41F1-4C71-ACEB-F59891C1D01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72AEF2A-2287-44FD-9676-06E0E015AB4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6F11C8C1-41F1-4C71-ACEB-F59891C1D01A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The Ascension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Article 28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481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52400"/>
            <a:ext cx="3428999" cy="6705600"/>
          </a:xfrm>
        </p:spPr>
        <p:txBody>
          <a:bodyPr/>
          <a:lstStyle/>
          <a:p>
            <a:r>
              <a:rPr lang="en-US" dirty="0" smtClean="0"/>
              <a:t>Gaze upon this icon of the Ascension. </a:t>
            </a:r>
            <a:br>
              <a:rPr lang="en-US" dirty="0" smtClean="0"/>
            </a:br>
            <a:r>
              <a:rPr lang="en-US" dirty="0" smtClean="0"/>
              <a:t>Let it speak to you. </a:t>
            </a:r>
          </a:p>
          <a:p>
            <a:pPr lvl="1"/>
            <a:r>
              <a:rPr lang="en-US" dirty="0" smtClean="0"/>
              <a:t>How is Jesus’ location represented?</a:t>
            </a:r>
          </a:p>
          <a:p>
            <a:pPr lvl="1"/>
            <a:r>
              <a:rPr lang="en-US" dirty="0" smtClean="0"/>
              <a:t>What might the positioning and activities of Mary and the Apostles represent?</a:t>
            </a:r>
            <a:endParaRPr lang="en-US" dirty="0"/>
          </a:p>
          <a:p>
            <a:pPr lvl="1"/>
            <a:r>
              <a:rPr lang="en-US" dirty="0" smtClean="0"/>
              <a:t>What else stands out to you?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5462139" cy="68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2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Back up:</a:t>
            </a:r>
            <a:br>
              <a:rPr lang="en-US" u="sng" dirty="0" smtClean="0"/>
            </a:br>
            <a:r>
              <a:rPr lang="en-US" u="sng" dirty="0" smtClean="0"/>
              <a:t>What happened after Jesus died and before he rose?	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3791157" cy="4898239"/>
          </a:xfrm>
        </p:spPr>
        <p:txBody>
          <a:bodyPr/>
          <a:lstStyle/>
          <a:p>
            <a:r>
              <a:rPr lang="en-US" sz="2400" dirty="0" smtClean="0"/>
              <a:t>Christ’s Descent into Hell</a:t>
            </a:r>
          </a:p>
          <a:p>
            <a:pPr lvl="1"/>
            <a:r>
              <a:rPr lang="en-US" sz="2000" dirty="0" smtClean="0"/>
              <a:t>Jesus experienced the complete loss of life that comes with death</a:t>
            </a:r>
          </a:p>
          <a:p>
            <a:pPr lvl="1"/>
            <a:r>
              <a:rPr lang="en-US" sz="2000" dirty="0" smtClean="0"/>
              <a:t>Jesus then descended to the realm of the dead; “Hell”</a:t>
            </a:r>
          </a:p>
          <a:p>
            <a:pPr lvl="1"/>
            <a:r>
              <a:rPr lang="en-US" sz="2000" dirty="0" smtClean="0"/>
              <a:t>Righteous brought to Heaven</a:t>
            </a:r>
          </a:p>
          <a:p>
            <a:pPr lvl="1"/>
            <a:r>
              <a:rPr lang="en-US" sz="2000" dirty="0" smtClean="0"/>
              <a:t>Unrighteous remain in Hell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01686"/>
            <a:ext cx="4158343" cy="343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4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Then Jesus rose from the dead…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Recap:</a:t>
            </a:r>
          </a:p>
          <a:p>
            <a:pPr lvl="1"/>
            <a:r>
              <a:rPr lang="en-US" sz="2800" dirty="0" smtClean="0"/>
              <a:t>Glorified Body</a:t>
            </a:r>
          </a:p>
          <a:p>
            <a:pPr lvl="1"/>
            <a:r>
              <a:rPr lang="en-US" sz="2800" dirty="0" smtClean="0"/>
              <a:t>On earth for 40 days</a:t>
            </a:r>
          </a:p>
          <a:p>
            <a:pPr lvl="2"/>
            <a:r>
              <a:rPr lang="en-US" sz="2400" dirty="0" smtClean="0"/>
              <a:t>Appears to many, continues teaching</a:t>
            </a:r>
          </a:p>
          <a:p>
            <a:pPr lvl="2"/>
            <a:r>
              <a:rPr lang="en-US" sz="2400" dirty="0" smtClean="0"/>
              <a:t>Directs disciples to continue his mission</a:t>
            </a:r>
          </a:p>
          <a:p>
            <a:r>
              <a:rPr lang="en-US" sz="3200" dirty="0" smtClean="0"/>
              <a:t>After 40 days, Jesus ascends into heaven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87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25113" cy="924475"/>
          </a:xfrm>
        </p:spPr>
        <p:txBody>
          <a:bodyPr/>
          <a:lstStyle/>
          <a:p>
            <a:r>
              <a:rPr lang="en-US" u="sng" dirty="0" smtClean="0"/>
              <a:t>The Ascension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“He ascended into Heaven and is seated at the right hand of the Father.” (Nicene Creed)</a:t>
            </a:r>
          </a:p>
          <a:p>
            <a:r>
              <a:rPr lang="en-US" dirty="0" smtClean="0"/>
              <a:t>“So then the LORD Jesus, after he spoke to them, was taken up into Heaven and took his seat at the right hand of God.” (Mark 16:19)</a:t>
            </a:r>
          </a:p>
          <a:p>
            <a:r>
              <a:rPr lang="en-US" dirty="0" smtClean="0"/>
              <a:t>“As he blessed them he parted from them and was taken up to Heaven.” (Luke 24:51)</a:t>
            </a:r>
          </a:p>
          <a:p>
            <a:r>
              <a:rPr lang="en-US" baseline="30000" dirty="0" smtClean="0"/>
              <a:t>“</a:t>
            </a:r>
            <a:r>
              <a:rPr lang="en-US" dirty="0" smtClean="0"/>
              <a:t>And </a:t>
            </a:r>
            <a:r>
              <a:rPr lang="en-US" dirty="0"/>
              <a:t>after </a:t>
            </a:r>
            <a:r>
              <a:rPr lang="en-US" dirty="0" smtClean="0"/>
              <a:t>he </a:t>
            </a:r>
            <a:r>
              <a:rPr lang="en-US" dirty="0"/>
              <a:t>had said these things, </a:t>
            </a:r>
            <a:r>
              <a:rPr lang="en-US" dirty="0" smtClean="0"/>
              <a:t>he </a:t>
            </a:r>
            <a:r>
              <a:rPr lang="en-US" dirty="0"/>
              <a:t>was lifted up while they were looking on, and a cloud received </a:t>
            </a:r>
            <a:r>
              <a:rPr lang="en-US" dirty="0" smtClean="0"/>
              <a:t>him </a:t>
            </a:r>
            <a:r>
              <a:rPr lang="en-US" dirty="0"/>
              <a:t>out of their sight. </a:t>
            </a:r>
            <a:r>
              <a:rPr lang="en-US" dirty="0" smtClean="0"/>
              <a:t>And </a:t>
            </a:r>
            <a:r>
              <a:rPr lang="en-US" dirty="0"/>
              <a:t>as they were gazing intently </a:t>
            </a:r>
            <a:r>
              <a:rPr lang="en-US" dirty="0" smtClean="0"/>
              <a:t>into the </a:t>
            </a:r>
            <a:r>
              <a:rPr lang="en-US" dirty="0"/>
              <a:t>sky while </a:t>
            </a:r>
            <a:r>
              <a:rPr lang="en-US" dirty="0" smtClean="0"/>
              <a:t>he </a:t>
            </a:r>
            <a:r>
              <a:rPr lang="en-US" dirty="0"/>
              <a:t>was going, behold, two men in white clothing stood beside </a:t>
            </a:r>
            <a:r>
              <a:rPr lang="en-US" dirty="0" smtClean="0"/>
              <a:t>them. They </a:t>
            </a:r>
            <a:r>
              <a:rPr lang="en-US" dirty="0"/>
              <a:t>also said, </a:t>
            </a:r>
            <a:r>
              <a:rPr lang="en-US" dirty="0" smtClean="0"/>
              <a:t>‘Men </a:t>
            </a:r>
            <a:r>
              <a:rPr lang="en-US" dirty="0"/>
              <a:t>of Galilee, why do you stand looking into </a:t>
            </a:r>
            <a:r>
              <a:rPr lang="en-US" dirty="0" smtClean="0"/>
              <a:t>the </a:t>
            </a:r>
            <a:r>
              <a:rPr lang="en-US" dirty="0"/>
              <a:t>sky? This Jesus, who has been taken up from you into heaven, will come in just the same way as you have watched Him go into </a:t>
            </a:r>
            <a:r>
              <a:rPr lang="en-US" dirty="0" smtClean="0"/>
              <a:t>Heaven.’” (Acts 1:9-11)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The Significance of Christ’s Ascension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Article 29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774848" cy="307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5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887" y="128826"/>
            <a:ext cx="7125113" cy="924475"/>
          </a:xfrm>
        </p:spPr>
        <p:txBody>
          <a:bodyPr/>
          <a:lstStyle/>
          <a:p>
            <a:r>
              <a:rPr lang="en-US" u="sng" dirty="0" smtClean="0"/>
              <a:t>Celebration Today: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28916"/>
            <a:ext cx="6400800" cy="4897692"/>
          </a:xfrm>
        </p:spPr>
        <p:txBody>
          <a:bodyPr>
            <a:noAutofit/>
          </a:bodyPr>
          <a:lstStyle/>
          <a:p>
            <a:r>
              <a:rPr lang="en-US" sz="2800" dirty="0" smtClean="0"/>
              <a:t>40 Days after Easter</a:t>
            </a:r>
          </a:p>
          <a:p>
            <a:pPr lvl="1"/>
            <a:r>
              <a:rPr lang="en-US" sz="2400" dirty="0" smtClean="0"/>
              <a:t>Always on a Thursday (the date varies)</a:t>
            </a:r>
          </a:p>
          <a:p>
            <a:pPr lvl="1"/>
            <a:r>
              <a:rPr lang="en-US" sz="2400" dirty="0" smtClean="0"/>
              <a:t>May be celebrated the following Sunday</a:t>
            </a:r>
          </a:p>
          <a:p>
            <a:r>
              <a:rPr lang="en-US" sz="2800" dirty="0" smtClean="0"/>
              <a:t>Incarnation          Ascension </a:t>
            </a:r>
          </a:p>
          <a:p>
            <a:pPr lvl="1"/>
            <a:r>
              <a:rPr lang="en-US" sz="2400" dirty="0" smtClean="0"/>
              <a:t>Symmetry  </a:t>
            </a:r>
          </a:p>
          <a:p>
            <a:pPr lvl="1"/>
            <a:r>
              <a:rPr lang="en-US" sz="2400" dirty="0" smtClean="0"/>
              <a:t>Jesus remains true God and true man for the rest of eternity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4724400" y="37096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7" y="1042415"/>
            <a:ext cx="1923627" cy="54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/>
              <a:t>3 Implications of </a:t>
            </a:r>
            <a:r>
              <a:rPr lang="en-US" sz="3600" u="sng" dirty="0"/>
              <a:t>T</a:t>
            </a:r>
            <a:r>
              <a:rPr lang="en-US" sz="3600" u="sng" dirty="0" smtClean="0"/>
              <a:t>his Mystery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Jesus has full authority and reign as God; free from the limits he humbly accepted on Earth</a:t>
            </a:r>
          </a:p>
          <a:p>
            <a:r>
              <a:rPr lang="en-US" sz="2400" dirty="0" smtClean="0"/>
              <a:t>Doors of heaven open, and will remain so</a:t>
            </a:r>
          </a:p>
          <a:p>
            <a:r>
              <a:rPr lang="en-US" sz="2400" dirty="0" smtClean="0"/>
              <a:t>Paradoxically, Jesus can be more present to us now</a:t>
            </a:r>
          </a:p>
          <a:p>
            <a:pPr lvl="1"/>
            <a:r>
              <a:rPr lang="en-US" sz="2000" dirty="0" smtClean="0"/>
              <a:t>“Behold, I am with you always, until the end of the age.” (Matthew 28:20)</a:t>
            </a:r>
          </a:p>
          <a:p>
            <a:pPr lvl="1"/>
            <a:r>
              <a:rPr lang="en-US" sz="2000" dirty="0" smtClean="0"/>
              <a:t>“I will ask the Father, and he will send you another Advocate to be with you always, the Spirit of Truth…I will not leave you orphans; I will come to you.” (John 14:16-18)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3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3998"/>
            <a:ext cx="3733800" cy="2793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Jesus is Present to Us Now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In…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Eucharist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Scriptures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his Ascension, Jesus is not limited as he was during his human life. He is everywhere, with everyone, for all time.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8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05957" cy="405143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He left our sight so that we might return to our heart and find him there. He went away and look: </a:t>
            </a:r>
            <a:br>
              <a:rPr lang="en-US" sz="3200" dirty="0" smtClean="0"/>
            </a:br>
            <a:r>
              <a:rPr lang="en-US" sz="3200" dirty="0" smtClean="0"/>
              <a:t>here he is.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--St. Augustine</a:t>
            </a:r>
          </a:p>
        </p:txBody>
      </p:sp>
    </p:spTree>
    <p:extLst>
      <p:ext uri="{BB962C8B-B14F-4D97-AF65-F5344CB8AC3E}">
        <p14:creationId xmlns:p14="http://schemas.microsoft.com/office/powerpoint/2010/main" val="36979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181</TotalTime>
  <Words>477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Autumn</vt:lpstr>
      <vt:lpstr>The Ascension  </vt:lpstr>
      <vt:lpstr>Back up: What happened after Jesus died and before he rose? </vt:lpstr>
      <vt:lpstr>Then Jesus rose from the dead… </vt:lpstr>
      <vt:lpstr>The Ascension</vt:lpstr>
      <vt:lpstr>The Significance of Christ’s Ascension</vt:lpstr>
      <vt:lpstr>Celebration Today: </vt:lpstr>
      <vt:lpstr>3 Implications of This Mystery</vt:lpstr>
      <vt:lpstr>Jesus is Present to Us Now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NDCL</dc:creator>
  <cp:lastModifiedBy>NDCL</cp:lastModifiedBy>
  <cp:revision>10</cp:revision>
  <dcterms:created xsi:type="dcterms:W3CDTF">2013-11-11T17:41:46Z</dcterms:created>
  <dcterms:modified xsi:type="dcterms:W3CDTF">2014-12-01T18:33:36Z</dcterms:modified>
</cp:coreProperties>
</file>