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5" r:id="rId7"/>
    <p:sldId id="266" r:id="rId8"/>
    <p:sldId id="267" r:id="rId9"/>
    <p:sldId id="268" r:id="rId10"/>
    <p:sldId id="262" r:id="rId11"/>
    <p:sldId id="263" r:id="rId12"/>
    <p:sldId id="269" r:id="rId13"/>
    <p:sldId id="281" r:id="rId14"/>
    <p:sldId id="270" r:id="rId15"/>
    <p:sldId id="271" r:id="rId16"/>
    <p:sldId id="272"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snapToGrid="0" snapToObjects="1">
      <p:cViewPr>
        <p:scale>
          <a:sx n="100" d="100"/>
          <a:sy n="100" d="100"/>
        </p:scale>
        <p:origin x="-50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11/4/2014</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11/4/2014</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11/4/2014</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11/4/2014</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SzOgA2RV6H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Dr56irocJk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iblegateway.com/passage/?search=Isaiah+53&amp;version=NASB"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iblegateway.com/passage/?search=Mark+14%3A+53-65&amp;version=NAS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atheos.com/blogs/markdroberts/series/the-seven-last-words-of-christ-reflections-for-holy-week/" TargetMode="External"/><Relationship Id="rId2" Type="http://schemas.openxmlformats.org/officeDocument/2006/relationships/hyperlink" Target="https://www.biblegateway.com/passage/?search=isaiah+53&amp;version=NAS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Unit 4: </a:t>
            </a:r>
            <a:r>
              <a:rPr lang="en-US" sz="5400" dirty="0" smtClean="0"/>
              <a:t/>
            </a:r>
            <a:br>
              <a:rPr lang="en-US" sz="5400" dirty="0" smtClean="0"/>
            </a:br>
            <a:r>
              <a:rPr lang="en-US" sz="5400" dirty="0" smtClean="0"/>
              <a:t>God’s plan </a:t>
            </a:r>
            <a:br>
              <a:rPr lang="en-US" sz="5400" dirty="0" smtClean="0"/>
            </a:br>
            <a:r>
              <a:rPr lang="en-US" sz="5400" dirty="0" smtClean="0"/>
              <a:t>for salvation </a:t>
            </a:r>
            <a:br>
              <a:rPr lang="en-US" sz="5400" dirty="0" smtClean="0"/>
            </a:br>
            <a:r>
              <a:rPr lang="en-US" sz="5400" dirty="0" smtClean="0"/>
              <a:t>is fulfilled</a:t>
            </a:r>
            <a:endParaRPr lang="en-US" sz="6600" dirty="0"/>
          </a:p>
        </p:txBody>
      </p:sp>
      <p:sp>
        <p:nvSpPr>
          <p:cNvPr id="3" name="Subtitle 2"/>
          <p:cNvSpPr>
            <a:spLocks noGrp="1"/>
          </p:cNvSpPr>
          <p:nvPr>
            <p:ph type="subTitle" idx="1"/>
          </p:nvPr>
        </p:nvSpPr>
        <p:spPr/>
        <p:txBody>
          <a:bodyPr>
            <a:normAutofit/>
          </a:bodyPr>
          <a:lstStyle/>
          <a:p>
            <a:r>
              <a:rPr lang="en-US" sz="2800" dirty="0" smtClean="0"/>
              <a:t>The Suffering, Death, Resurrection, and Ascension of Jesus</a:t>
            </a:r>
            <a:endParaRPr lang="en-US" sz="2800" dirty="0"/>
          </a:p>
        </p:txBody>
      </p:sp>
    </p:spTree>
    <p:extLst>
      <p:ext uri="{BB962C8B-B14F-4D97-AF65-F5344CB8AC3E}">
        <p14:creationId xmlns:p14="http://schemas.microsoft.com/office/powerpoint/2010/main" val="134707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6600"/>
            <a:ext cx="9144000" cy="5383530"/>
          </a:xfrm>
          <a:prstGeom prst="rect">
            <a:avLst/>
          </a:prstGeom>
        </p:spPr>
      </p:pic>
    </p:spTree>
    <p:extLst>
      <p:ext uri="{BB962C8B-B14F-4D97-AF65-F5344CB8AC3E}">
        <p14:creationId xmlns:p14="http://schemas.microsoft.com/office/powerpoint/2010/main" val="253589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6936" y="-10703"/>
            <a:ext cx="7372274" cy="6868703"/>
          </a:xfrm>
          <a:prstGeom prst="rect">
            <a:avLst/>
          </a:prstGeom>
        </p:spPr>
      </p:pic>
    </p:spTree>
    <p:extLst>
      <p:ext uri="{BB962C8B-B14F-4D97-AF65-F5344CB8AC3E}">
        <p14:creationId xmlns:p14="http://schemas.microsoft.com/office/powerpoint/2010/main" val="3841249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Journal…</a:t>
            </a:r>
            <a:endParaRPr lang="en-US" dirty="0"/>
          </a:p>
        </p:txBody>
      </p:sp>
      <p:sp>
        <p:nvSpPr>
          <p:cNvPr id="3" name="Content Placeholder 2"/>
          <p:cNvSpPr>
            <a:spLocks noGrp="1"/>
          </p:cNvSpPr>
          <p:nvPr>
            <p:ph idx="1"/>
          </p:nvPr>
        </p:nvSpPr>
        <p:spPr/>
        <p:txBody>
          <a:bodyPr>
            <a:normAutofit/>
          </a:bodyPr>
          <a:lstStyle/>
          <a:p>
            <a:r>
              <a:rPr lang="en-US" sz="3200" dirty="0" smtClean="0"/>
              <a:t>Contemplating one of these images (or perhaps another that you have in mind), reflect for a few moments and write a prayer to the crucified Jesus, your </a:t>
            </a:r>
            <a:r>
              <a:rPr lang="en-US" sz="3200" dirty="0" smtClean="0">
                <a:hlinkClick r:id="rId2"/>
              </a:rPr>
              <a:t>suffering Savior</a:t>
            </a:r>
            <a:r>
              <a:rPr lang="en-US" sz="3200" dirty="0" smtClean="0"/>
              <a:t>. </a:t>
            </a:r>
            <a:endParaRPr lang="en-US" sz="3200" dirty="0"/>
          </a:p>
        </p:txBody>
      </p:sp>
    </p:spTree>
    <p:extLst>
      <p:ext uri="{BB962C8B-B14F-4D97-AF65-F5344CB8AC3E}">
        <p14:creationId xmlns:p14="http://schemas.microsoft.com/office/powerpoint/2010/main" val="487373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Let us pray</a:t>
            </a:r>
            <a:endParaRPr lang="en-US" u="sng" dirty="0"/>
          </a:p>
        </p:txBody>
      </p:sp>
      <p:sp>
        <p:nvSpPr>
          <p:cNvPr id="3" name="Content Placeholder 2"/>
          <p:cNvSpPr>
            <a:spLocks noGrp="1"/>
          </p:cNvSpPr>
          <p:nvPr>
            <p:ph idx="1"/>
          </p:nvPr>
        </p:nvSpPr>
        <p:spPr>
          <a:xfrm>
            <a:off x="161925" y="1533526"/>
            <a:ext cx="8782050" cy="5153024"/>
          </a:xfrm>
        </p:spPr>
        <p:txBody>
          <a:bodyPr>
            <a:normAutofit fontScale="92500" lnSpcReduction="20000"/>
          </a:bodyPr>
          <a:lstStyle/>
          <a:p>
            <a:pPr marL="0" indent="0">
              <a:buNone/>
            </a:pPr>
            <a:r>
              <a:rPr lang="en-US" dirty="0" smtClean="0"/>
              <a:t>Jesus,</a:t>
            </a:r>
          </a:p>
          <a:p>
            <a:pPr marL="0" indent="0">
              <a:buNone/>
            </a:pPr>
            <a:r>
              <a:rPr lang="en-US" dirty="0" smtClean="0"/>
              <a:t>You were obedient to your Father even though it meant that you would be abandoned by your friends, mocked by the authorities, accused of being a criminal, stripped and beaten, nailed to a cross, and executed. You remind me to do the right thing despite the difficulties I may endure. By putting all my faith in you, I know I can endure mockery, abandonment, rejection, or even worse. </a:t>
            </a:r>
          </a:p>
          <a:p>
            <a:pPr marL="0" indent="0">
              <a:buNone/>
            </a:pPr>
            <a:r>
              <a:rPr lang="en-US" dirty="0" smtClean="0"/>
              <a:t>Give me the strength to bear the crosses in my life. In my most difficult moments, remind me that the cross is not the end, but the beginning. Give me the courage to let go of greed, hatred, lust, pride, and everything else that keeps me from doing your will. Let them die, and let me be reborn in you. In my painful moments, remind me of St. Paul’s words: “The message of the cross is foolishness to those who are perishing, but to us who are being saved it is the power of God.”</a:t>
            </a:r>
          </a:p>
          <a:p>
            <a:pPr marL="0" indent="0">
              <a:buNone/>
            </a:pPr>
            <a:r>
              <a:rPr lang="en-US" dirty="0" smtClean="0"/>
              <a:t>Amen. </a:t>
            </a:r>
            <a:endParaRPr lang="en-US" dirty="0"/>
          </a:p>
        </p:txBody>
      </p:sp>
    </p:spTree>
    <p:extLst>
      <p:ext uri="{BB962C8B-B14F-4D97-AF65-F5344CB8AC3E}">
        <p14:creationId xmlns:p14="http://schemas.microsoft.com/office/powerpoint/2010/main" val="2933708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23</a:t>
            </a:r>
            <a:endParaRPr lang="en-US" dirty="0"/>
          </a:p>
        </p:txBody>
      </p:sp>
      <p:sp>
        <p:nvSpPr>
          <p:cNvPr id="3" name="Text Placeholder 2"/>
          <p:cNvSpPr>
            <a:spLocks noGrp="1"/>
          </p:cNvSpPr>
          <p:nvPr>
            <p:ph type="body" idx="1"/>
          </p:nvPr>
        </p:nvSpPr>
        <p:spPr/>
        <p:txBody>
          <a:bodyPr>
            <a:normAutofit/>
          </a:bodyPr>
          <a:lstStyle/>
          <a:p>
            <a:r>
              <a:rPr lang="en-US" sz="2800" dirty="0" smtClean="0"/>
              <a:t>Who Killed Jesus?</a:t>
            </a:r>
            <a:endParaRPr lang="en-US" sz="2800" dirty="0"/>
          </a:p>
        </p:txBody>
      </p:sp>
    </p:spTree>
    <p:extLst>
      <p:ext uri="{BB962C8B-B14F-4D97-AF65-F5344CB8AC3E}">
        <p14:creationId xmlns:p14="http://schemas.microsoft.com/office/powerpoint/2010/main" val="1120790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True God and True Man…</a:t>
            </a:r>
            <a:r>
              <a:rPr lang="en-US" sz="2800" dirty="0" smtClean="0"/>
              <a:t/>
            </a:r>
            <a:br>
              <a:rPr lang="en-US" sz="2800" dirty="0" smtClean="0"/>
            </a:br>
            <a:r>
              <a:rPr lang="en-US" sz="2800" dirty="0" smtClean="0"/>
              <a:t>divine and human reasons </a:t>
            </a:r>
            <a:br>
              <a:rPr lang="en-US" sz="2800" dirty="0" smtClean="0"/>
            </a:br>
            <a:r>
              <a:rPr lang="en-US" sz="2800" dirty="0" smtClean="0"/>
              <a:t>for Jesus’ death</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3000" dirty="0" smtClean="0"/>
              <a:t>Human Reasons: </a:t>
            </a:r>
            <a:br>
              <a:rPr lang="en-US" sz="3000" dirty="0" smtClean="0"/>
            </a:br>
            <a:r>
              <a:rPr lang="en-US" sz="3000" dirty="0" smtClean="0"/>
              <a:t>The Jewish Leaders and the Roman Leaders</a:t>
            </a:r>
          </a:p>
          <a:p>
            <a:r>
              <a:rPr lang="en-US" dirty="0" smtClean="0"/>
              <a:t>Jewish Leaders’ Reasons</a:t>
            </a:r>
          </a:p>
          <a:p>
            <a:pPr lvl="1"/>
            <a:r>
              <a:rPr lang="en-US" dirty="0" smtClean="0"/>
              <a:t>Challenged and undermined authority</a:t>
            </a:r>
          </a:p>
          <a:p>
            <a:pPr lvl="2"/>
            <a:r>
              <a:rPr lang="en-US" dirty="0" smtClean="0"/>
              <a:t>Healed </a:t>
            </a:r>
            <a:r>
              <a:rPr lang="en-US" dirty="0" smtClean="0"/>
              <a:t>on the Sabbath</a:t>
            </a:r>
          </a:p>
          <a:p>
            <a:pPr lvl="2"/>
            <a:r>
              <a:rPr lang="en-US" dirty="0" smtClean="0"/>
              <a:t>Forgave sins</a:t>
            </a:r>
          </a:p>
          <a:p>
            <a:pPr lvl="2"/>
            <a:r>
              <a:rPr lang="en-US" dirty="0" smtClean="0"/>
              <a:t>Associated with and blessed the poor, sinners, unclean</a:t>
            </a:r>
          </a:p>
          <a:p>
            <a:pPr lvl="1"/>
            <a:r>
              <a:rPr lang="en-US" dirty="0" smtClean="0"/>
              <a:t>Direct challenge in the Temple</a:t>
            </a:r>
          </a:p>
          <a:p>
            <a:pPr lvl="1"/>
            <a:r>
              <a:rPr lang="en-US" dirty="0" smtClean="0"/>
              <a:t>Blasphemy</a:t>
            </a:r>
          </a:p>
        </p:txBody>
      </p:sp>
    </p:spTree>
    <p:extLst>
      <p:ext uri="{BB962C8B-B14F-4D97-AF65-F5344CB8AC3E}">
        <p14:creationId xmlns:p14="http://schemas.microsoft.com/office/powerpoint/2010/main" val="29845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True God and True Man…</a:t>
            </a:r>
            <a:r>
              <a:rPr lang="en-US" sz="2800" dirty="0"/>
              <a:t/>
            </a:r>
            <a:br>
              <a:rPr lang="en-US" sz="2800" dirty="0"/>
            </a:br>
            <a:r>
              <a:rPr lang="en-US" sz="2800" dirty="0"/>
              <a:t>divine and human reasons </a:t>
            </a:r>
            <a:br>
              <a:rPr lang="en-US" sz="2800" dirty="0"/>
            </a:br>
            <a:r>
              <a:rPr lang="en-US" sz="2800" dirty="0"/>
              <a:t>for Jesus’ death</a:t>
            </a:r>
          </a:p>
        </p:txBody>
      </p:sp>
      <p:sp>
        <p:nvSpPr>
          <p:cNvPr id="3" name="Content Placeholder 2"/>
          <p:cNvSpPr>
            <a:spLocks noGrp="1"/>
          </p:cNvSpPr>
          <p:nvPr>
            <p:ph idx="1"/>
          </p:nvPr>
        </p:nvSpPr>
        <p:spPr/>
        <p:txBody>
          <a:bodyPr/>
          <a:lstStyle/>
          <a:p>
            <a:r>
              <a:rPr lang="en-US" dirty="0" smtClean="0"/>
              <a:t>Roman Leaders’ Reasons</a:t>
            </a:r>
          </a:p>
          <a:p>
            <a:pPr lvl="1"/>
            <a:r>
              <a:rPr lang="en-US" dirty="0" smtClean="0"/>
              <a:t>Pontius Pilate- Roman Procurator</a:t>
            </a:r>
          </a:p>
          <a:p>
            <a:pPr lvl="2"/>
            <a:r>
              <a:rPr lang="en-US" dirty="0" smtClean="0"/>
              <a:t>Main job: collect taxes and keep the peace</a:t>
            </a:r>
          </a:p>
          <a:p>
            <a:pPr lvl="1"/>
            <a:r>
              <a:rPr lang="en-US" dirty="0" smtClean="0"/>
              <a:t>Did Pilate really want Jesus killed?</a:t>
            </a:r>
          </a:p>
          <a:p>
            <a:pPr lvl="2"/>
            <a:r>
              <a:rPr lang="en-US" dirty="0" smtClean="0"/>
              <a:t>Mixed feelings</a:t>
            </a:r>
          </a:p>
          <a:p>
            <a:pPr lvl="3"/>
            <a:r>
              <a:rPr lang="en-US" dirty="0" smtClean="0"/>
              <a:t>Amazed?</a:t>
            </a:r>
          </a:p>
          <a:p>
            <a:pPr lvl="3"/>
            <a:r>
              <a:rPr lang="en-US" dirty="0" smtClean="0"/>
              <a:t>Innocent?</a:t>
            </a:r>
          </a:p>
          <a:p>
            <a:pPr lvl="3"/>
            <a:r>
              <a:rPr lang="en-US" dirty="0" smtClean="0"/>
              <a:t>Options?</a:t>
            </a:r>
          </a:p>
          <a:p>
            <a:pPr lvl="2"/>
            <a:r>
              <a:rPr lang="en-US" dirty="0" smtClean="0"/>
              <a:t>Bottom Line: Pilate had the final say</a:t>
            </a:r>
          </a:p>
          <a:p>
            <a:pPr lvl="1"/>
            <a:endParaRPr lang="en-US" dirty="0"/>
          </a:p>
        </p:txBody>
      </p:sp>
    </p:spTree>
    <p:extLst>
      <p:ext uri="{BB962C8B-B14F-4D97-AF65-F5344CB8AC3E}">
        <p14:creationId xmlns:p14="http://schemas.microsoft.com/office/powerpoint/2010/main" val="30912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The Passion</a:t>
            </a:r>
            <a:endParaRPr lang="en-US" dirty="0"/>
          </a:p>
        </p:txBody>
      </p:sp>
      <p:sp>
        <p:nvSpPr>
          <p:cNvPr id="3" name="Content Placeholder 2"/>
          <p:cNvSpPr>
            <a:spLocks noGrp="1"/>
          </p:cNvSpPr>
          <p:nvPr>
            <p:ph idx="1"/>
          </p:nvPr>
        </p:nvSpPr>
        <p:spPr/>
        <p:txBody>
          <a:bodyPr/>
          <a:lstStyle/>
          <a:p>
            <a:r>
              <a:rPr lang="en-US" dirty="0" smtClean="0"/>
              <a:t>Heart of the Christian faith</a:t>
            </a:r>
          </a:p>
          <a:p>
            <a:pPr lvl="1"/>
            <a:r>
              <a:rPr lang="en-US" dirty="0" smtClean="0"/>
              <a:t>High point of Jesus’ saving work on earth</a:t>
            </a:r>
          </a:p>
          <a:p>
            <a:pPr lvl="1"/>
            <a:r>
              <a:rPr lang="en-US" dirty="0" smtClean="0"/>
              <a:t>Everything leads to this</a:t>
            </a:r>
          </a:p>
          <a:p>
            <a:pPr lvl="1"/>
            <a:r>
              <a:rPr lang="en-US" dirty="0" smtClean="0"/>
              <a:t>Salvation is accomplished!</a:t>
            </a:r>
          </a:p>
          <a:p>
            <a:r>
              <a:rPr lang="en-US" dirty="0" smtClean="0"/>
              <a:t>Jesus’ faithfulness and obedience to God’s will out of love for us is a perfect example of </a:t>
            </a:r>
            <a:r>
              <a:rPr lang="en-US" u="sng" dirty="0" smtClean="0"/>
              <a:t>redemptive love</a:t>
            </a:r>
            <a:endParaRPr lang="en-US" dirty="0"/>
          </a:p>
        </p:txBody>
      </p:sp>
    </p:spTree>
    <p:extLst>
      <p:ext uri="{BB962C8B-B14F-4D97-AF65-F5344CB8AC3E}">
        <p14:creationId xmlns:p14="http://schemas.microsoft.com/office/powerpoint/2010/main" val="215080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15: 13</a:t>
            </a:r>
            <a:endParaRPr lang="en-US" dirty="0"/>
          </a:p>
        </p:txBody>
      </p:sp>
      <p:sp>
        <p:nvSpPr>
          <p:cNvPr id="3" name="Content Placeholder 2"/>
          <p:cNvSpPr>
            <a:spLocks noGrp="1"/>
          </p:cNvSpPr>
          <p:nvPr>
            <p:ph idx="1"/>
          </p:nvPr>
        </p:nvSpPr>
        <p:spPr/>
        <p:txBody>
          <a:bodyPr/>
          <a:lstStyle/>
          <a:p>
            <a:r>
              <a:rPr lang="en-US" sz="3200" dirty="0" smtClean="0"/>
              <a:t>“No </a:t>
            </a:r>
            <a:r>
              <a:rPr lang="en-US" sz="3200" dirty="0"/>
              <a:t>one has greater love than this, to lay down one’s life for one’s </a:t>
            </a:r>
            <a:r>
              <a:rPr lang="en-US" sz="3200" dirty="0" smtClean="0"/>
              <a:t>friends.”</a:t>
            </a:r>
          </a:p>
          <a:p>
            <a:r>
              <a:rPr lang="en-US" dirty="0" smtClean="0"/>
              <a:t>Reflect on this verse from John and the reading of the Passion Narrative that we did today. How do you react and respond to this ultimate act of </a:t>
            </a:r>
            <a:r>
              <a:rPr lang="en-US" dirty="0" smtClean="0">
                <a:hlinkClick r:id="rId2"/>
              </a:rPr>
              <a:t>redemptive love </a:t>
            </a:r>
            <a:r>
              <a:rPr lang="en-US" dirty="0" smtClean="0"/>
              <a:t>from Jesus?</a:t>
            </a:r>
            <a:endParaRPr lang="en-US" dirty="0"/>
          </a:p>
        </p:txBody>
      </p:sp>
    </p:spTree>
    <p:extLst>
      <p:ext uri="{BB962C8B-B14F-4D97-AF65-F5344CB8AC3E}">
        <p14:creationId xmlns:p14="http://schemas.microsoft.com/office/powerpoint/2010/main" val="3023538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24</a:t>
            </a:r>
            <a:endParaRPr lang="en-US" dirty="0"/>
          </a:p>
        </p:txBody>
      </p:sp>
      <p:sp>
        <p:nvSpPr>
          <p:cNvPr id="3" name="Text Placeholder 2"/>
          <p:cNvSpPr>
            <a:spLocks noGrp="1"/>
          </p:cNvSpPr>
          <p:nvPr>
            <p:ph type="body" idx="1"/>
          </p:nvPr>
        </p:nvSpPr>
        <p:spPr/>
        <p:txBody>
          <a:bodyPr>
            <a:normAutofit/>
          </a:bodyPr>
          <a:lstStyle/>
          <a:p>
            <a:r>
              <a:rPr lang="en-US" sz="2800" dirty="0" smtClean="0"/>
              <a:t>The Meaning of the Cross</a:t>
            </a:r>
            <a:endParaRPr lang="en-US" sz="2800" dirty="0"/>
          </a:p>
        </p:txBody>
      </p:sp>
    </p:spTree>
    <p:extLst>
      <p:ext uri="{BB962C8B-B14F-4D97-AF65-F5344CB8AC3E}">
        <p14:creationId xmlns:p14="http://schemas.microsoft.com/office/powerpoint/2010/main" val="3490154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22</a:t>
            </a:r>
            <a:endParaRPr lang="en-US" dirty="0"/>
          </a:p>
        </p:txBody>
      </p:sp>
      <p:sp>
        <p:nvSpPr>
          <p:cNvPr id="3" name="Text Placeholder 2"/>
          <p:cNvSpPr>
            <a:spLocks noGrp="1"/>
          </p:cNvSpPr>
          <p:nvPr>
            <p:ph type="body" idx="1"/>
          </p:nvPr>
        </p:nvSpPr>
        <p:spPr/>
        <p:txBody>
          <a:bodyPr>
            <a:normAutofit/>
          </a:bodyPr>
          <a:lstStyle/>
          <a:p>
            <a:r>
              <a:rPr lang="en-US" sz="2800" dirty="0" smtClean="0"/>
              <a:t>The Events of the Passion</a:t>
            </a:r>
            <a:endParaRPr lang="en-US" sz="2800" dirty="0"/>
          </a:p>
        </p:txBody>
      </p:sp>
    </p:spTree>
    <p:extLst>
      <p:ext uri="{BB962C8B-B14F-4D97-AF65-F5344CB8AC3E}">
        <p14:creationId xmlns:p14="http://schemas.microsoft.com/office/powerpoint/2010/main" val="221559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Divine reasons for Jesus’ Death</a:t>
            </a:r>
            <a:endParaRPr lang="en-US" dirty="0"/>
          </a:p>
        </p:txBody>
      </p:sp>
      <p:sp>
        <p:nvSpPr>
          <p:cNvPr id="3" name="Content Placeholder 2"/>
          <p:cNvSpPr>
            <a:spLocks noGrp="1"/>
          </p:cNvSpPr>
          <p:nvPr>
            <p:ph idx="1"/>
          </p:nvPr>
        </p:nvSpPr>
        <p:spPr/>
        <p:txBody>
          <a:bodyPr/>
          <a:lstStyle/>
          <a:p>
            <a:r>
              <a:rPr lang="en-US" dirty="0" smtClean="0"/>
              <a:t>The Father planned that his Son would take on the burden of sin for all humanity</a:t>
            </a:r>
          </a:p>
          <a:p>
            <a:pPr lvl="1"/>
            <a:r>
              <a:rPr lang="en-US" dirty="0" smtClean="0"/>
              <a:t>“By his wounds you have been healed.” (1 Peter 2:24)</a:t>
            </a:r>
          </a:p>
          <a:p>
            <a:pPr lvl="1"/>
            <a:r>
              <a:rPr lang="en-US" dirty="0" smtClean="0"/>
              <a:t>Salvation for all people</a:t>
            </a:r>
          </a:p>
          <a:p>
            <a:r>
              <a:rPr lang="en-US" dirty="0" smtClean="0"/>
              <a:t>How does Jesus’ death free us from sin???</a:t>
            </a:r>
          </a:p>
          <a:p>
            <a:pPr lvl="1"/>
            <a:r>
              <a:rPr lang="en-US" dirty="0" smtClean="0"/>
              <a:t>3 metaphors of explanation:</a:t>
            </a:r>
          </a:p>
          <a:p>
            <a:pPr lvl="2"/>
            <a:r>
              <a:rPr lang="en-US" dirty="0" smtClean="0"/>
              <a:t>The Suffering Servant</a:t>
            </a:r>
          </a:p>
          <a:p>
            <a:pPr lvl="2"/>
            <a:r>
              <a:rPr lang="en-US" dirty="0" smtClean="0"/>
              <a:t>The Paschal Lamb</a:t>
            </a:r>
          </a:p>
          <a:p>
            <a:pPr lvl="2"/>
            <a:r>
              <a:rPr lang="en-US" dirty="0" smtClean="0"/>
              <a:t>The Ransom for Many</a:t>
            </a:r>
            <a:endParaRPr lang="en-US" dirty="0"/>
          </a:p>
        </p:txBody>
      </p:sp>
    </p:spTree>
    <p:extLst>
      <p:ext uri="{BB962C8B-B14F-4D97-AF65-F5344CB8AC3E}">
        <p14:creationId xmlns:p14="http://schemas.microsoft.com/office/powerpoint/2010/main" val="1770345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Jesus, the Suffering Servant</a:t>
            </a:r>
            <a:endParaRPr lang="en-US" sz="3600" dirty="0"/>
          </a:p>
        </p:txBody>
      </p:sp>
      <p:sp>
        <p:nvSpPr>
          <p:cNvPr id="3" name="Content Placeholder 2"/>
          <p:cNvSpPr>
            <a:spLocks noGrp="1"/>
          </p:cNvSpPr>
          <p:nvPr>
            <p:ph idx="1"/>
          </p:nvPr>
        </p:nvSpPr>
        <p:spPr/>
        <p:txBody>
          <a:bodyPr/>
          <a:lstStyle/>
          <a:p>
            <a:r>
              <a:rPr lang="en-US" dirty="0" smtClean="0">
                <a:hlinkClick r:id="rId2"/>
              </a:rPr>
              <a:t>Isaiah “suffering servant” passages</a:t>
            </a:r>
            <a:endParaRPr lang="en-US" dirty="0" smtClean="0"/>
          </a:p>
          <a:p>
            <a:pPr lvl="1"/>
            <a:r>
              <a:rPr lang="en-US" dirty="0" smtClean="0"/>
              <a:t>“He was pierced for our transgressions, crushed for our sins, upon him was the chastisement that makes us whole, by his stripes we were healed.” (53:5)</a:t>
            </a:r>
          </a:p>
          <a:p>
            <a:pPr lvl="1"/>
            <a:endParaRPr lang="en-US" dirty="0" smtClean="0"/>
          </a:p>
        </p:txBody>
      </p:sp>
      <p:pic>
        <p:nvPicPr>
          <p:cNvPr id="4" name="Picture 3"/>
          <p:cNvPicPr>
            <a:picLocks noChangeAspect="1"/>
          </p:cNvPicPr>
          <p:nvPr/>
        </p:nvPicPr>
        <p:blipFill>
          <a:blip r:embed="rId3"/>
          <a:stretch>
            <a:fillRect/>
          </a:stretch>
        </p:blipFill>
        <p:spPr>
          <a:xfrm>
            <a:off x="2946400" y="3925252"/>
            <a:ext cx="3251200" cy="2501900"/>
          </a:xfrm>
          <a:prstGeom prst="rect">
            <a:avLst/>
          </a:prstGeom>
        </p:spPr>
      </p:pic>
    </p:spTree>
    <p:extLst>
      <p:ext uri="{BB962C8B-B14F-4D97-AF65-F5344CB8AC3E}">
        <p14:creationId xmlns:p14="http://schemas.microsoft.com/office/powerpoint/2010/main" val="3038888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Jesus, The Paschal </a:t>
            </a:r>
            <a:r>
              <a:rPr lang="en-US" sz="4400" dirty="0" err="1" smtClean="0"/>
              <a:t>LAmb</a:t>
            </a:r>
            <a:endParaRPr lang="en-US" sz="4400" dirty="0"/>
          </a:p>
        </p:txBody>
      </p:sp>
      <p:sp>
        <p:nvSpPr>
          <p:cNvPr id="3" name="Content Placeholder 2"/>
          <p:cNvSpPr>
            <a:spLocks noGrp="1"/>
          </p:cNvSpPr>
          <p:nvPr>
            <p:ph idx="1"/>
          </p:nvPr>
        </p:nvSpPr>
        <p:spPr/>
        <p:txBody>
          <a:bodyPr/>
          <a:lstStyle/>
          <a:p>
            <a:r>
              <a:rPr lang="en-US" dirty="0" smtClean="0"/>
              <a:t>Jesus is “the Lamb of God, who takes away the sin of the world.” (John 1:29</a:t>
            </a:r>
            <a:r>
              <a:rPr lang="en-US" dirty="0" smtClean="0"/>
              <a:t>)</a:t>
            </a:r>
            <a:br>
              <a:rPr lang="en-US" dirty="0" smtClean="0"/>
            </a:br>
            <a:endParaRPr lang="en-US" dirty="0" smtClean="0"/>
          </a:p>
          <a:p>
            <a:pPr lvl="1"/>
            <a:r>
              <a:rPr lang="en-US" dirty="0" smtClean="0"/>
              <a:t>Recall: The final plague before Pharaoh released the Israelites from slavery in Egypt</a:t>
            </a:r>
            <a:endParaRPr lang="en-US" dirty="0"/>
          </a:p>
        </p:txBody>
      </p:sp>
      <p:pic>
        <p:nvPicPr>
          <p:cNvPr id="4" name="Picture 3"/>
          <p:cNvPicPr>
            <a:picLocks noChangeAspect="1"/>
          </p:cNvPicPr>
          <p:nvPr/>
        </p:nvPicPr>
        <p:blipFill>
          <a:blip r:embed="rId2"/>
          <a:stretch>
            <a:fillRect/>
          </a:stretch>
        </p:blipFill>
        <p:spPr>
          <a:xfrm>
            <a:off x="2338283" y="4285232"/>
            <a:ext cx="4306171" cy="2572768"/>
          </a:xfrm>
          <a:prstGeom prst="rect">
            <a:avLst/>
          </a:prstGeom>
        </p:spPr>
      </p:pic>
    </p:spTree>
    <p:extLst>
      <p:ext uri="{BB962C8B-B14F-4D97-AF65-F5344CB8AC3E}">
        <p14:creationId xmlns:p14="http://schemas.microsoft.com/office/powerpoint/2010/main" val="2956622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Jesus, the Ransom For Many</a:t>
            </a:r>
            <a:endParaRPr lang="en-US" sz="3600" dirty="0"/>
          </a:p>
        </p:txBody>
      </p:sp>
      <p:sp>
        <p:nvSpPr>
          <p:cNvPr id="3" name="Content Placeholder 2"/>
          <p:cNvSpPr>
            <a:spLocks noGrp="1"/>
          </p:cNvSpPr>
          <p:nvPr>
            <p:ph idx="1"/>
          </p:nvPr>
        </p:nvSpPr>
        <p:spPr>
          <a:xfrm>
            <a:off x="95251" y="1828800"/>
            <a:ext cx="8915400" cy="4297363"/>
          </a:xfrm>
        </p:spPr>
        <p:txBody>
          <a:bodyPr/>
          <a:lstStyle/>
          <a:p>
            <a:r>
              <a:rPr lang="en-US" dirty="0" smtClean="0"/>
              <a:t>Ransom: a price paid to release a slave</a:t>
            </a:r>
          </a:p>
          <a:p>
            <a:r>
              <a:rPr lang="en-US" dirty="0" smtClean="0"/>
              <a:t>Saving nature of Jesus’ death </a:t>
            </a:r>
            <a:r>
              <a:rPr lang="en-US" dirty="0" smtClean="0"/>
              <a:t>explained (particularly </a:t>
            </a:r>
            <a:r>
              <a:rPr lang="en-US" dirty="0" smtClean="0"/>
              <a:t>for Gentiles)</a:t>
            </a:r>
          </a:p>
          <a:p>
            <a:pPr lvl="1"/>
            <a:r>
              <a:rPr lang="en-US" dirty="0" smtClean="0"/>
              <a:t>Jesus paid the price!</a:t>
            </a:r>
            <a:endParaRPr lang="en-US" dirty="0"/>
          </a:p>
          <a:p>
            <a:pPr lvl="1"/>
            <a:r>
              <a:rPr lang="en-US" dirty="0" smtClean="0"/>
              <a:t>“For the Son of Man did not come to be served </a:t>
            </a:r>
            <a:r>
              <a:rPr lang="en-US" dirty="0" smtClean="0"/>
              <a:t>but </a:t>
            </a:r>
            <a:r>
              <a:rPr lang="en-US" dirty="0" smtClean="0"/>
              <a:t>to serve and to give his life as a ransom for many” (Mark 10:45).</a:t>
            </a:r>
          </a:p>
        </p:txBody>
      </p:sp>
      <p:pic>
        <p:nvPicPr>
          <p:cNvPr id="4" name="Picture 3"/>
          <p:cNvPicPr>
            <a:picLocks noChangeAspect="1"/>
          </p:cNvPicPr>
          <p:nvPr/>
        </p:nvPicPr>
        <p:blipFill>
          <a:blip r:embed="rId2"/>
          <a:stretch>
            <a:fillRect/>
          </a:stretch>
        </p:blipFill>
        <p:spPr>
          <a:xfrm>
            <a:off x="2564241" y="4263118"/>
            <a:ext cx="4265856" cy="2337707"/>
          </a:xfrm>
          <a:prstGeom prst="rect">
            <a:avLst/>
          </a:prstGeom>
          <a:effectLst>
            <a:softEdge rad="139700"/>
          </a:effectLst>
        </p:spPr>
      </p:pic>
    </p:spTree>
    <p:extLst>
      <p:ext uri="{BB962C8B-B14F-4D97-AF65-F5344CB8AC3E}">
        <p14:creationId xmlns:p14="http://schemas.microsoft.com/office/powerpoint/2010/main" val="560089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passion	</a:t>
            </a:r>
            <a:endParaRPr lang="en-US" dirty="0"/>
          </a:p>
        </p:txBody>
      </p:sp>
      <p:sp>
        <p:nvSpPr>
          <p:cNvPr id="3" name="Content Placeholder 2"/>
          <p:cNvSpPr>
            <a:spLocks noGrp="1"/>
          </p:cNvSpPr>
          <p:nvPr>
            <p:ph idx="1"/>
          </p:nvPr>
        </p:nvSpPr>
        <p:spPr/>
        <p:txBody>
          <a:bodyPr/>
          <a:lstStyle/>
          <a:p>
            <a:r>
              <a:rPr lang="en-US" sz="3200" dirty="0" smtClean="0"/>
              <a:t>The sufferings of Jesus during his final days in this life</a:t>
            </a:r>
          </a:p>
          <a:p>
            <a:pPr lvl="1"/>
            <a:r>
              <a:rPr lang="en-US" sz="2800" dirty="0" smtClean="0"/>
              <a:t>His agony in the garden at Gethsemane</a:t>
            </a:r>
          </a:p>
          <a:p>
            <a:pPr lvl="1"/>
            <a:r>
              <a:rPr lang="en-US" sz="2800" dirty="0" smtClean="0"/>
              <a:t>His trial</a:t>
            </a:r>
          </a:p>
          <a:p>
            <a:pPr lvl="1"/>
            <a:r>
              <a:rPr lang="en-US" sz="2800" dirty="0" smtClean="0"/>
              <a:t>His Crucifixion</a:t>
            </a:r>
          </a:p>
          <a:p>
            <a:r>
              <a:rPr lang="en-US" sz="3200" dirty="0" smtClean="0"/>
              <a:t>The Passion Timeline (pg. 96)</a:t>
            </a:r>
          </a:p>
          <a:p>
            <a:pPr marL="0" indent="0">
              <a:buNone/>
            </a:pPr>
            <a:r>
              <a:rPr lang="en-US" dirty="0" smtClean="0"/>
              <a:t>Passion- from the Greek </a:t>
            </a:r>
            <a:r>
              <a:rPr lang="el-GR" dirty="0" smtClean="0"/>
              <a:t>πάσχω</a:t>
            </a:r>
            <a:r>
              <a:rPr lang="en-US" dirty="0" smtClean="0"/>
              <a:t> (</a:t>
            </a:r>
            <a:r>
              <a:rPr lang="en-US" dirty="0" err="1"/>
              <a:t>p</a:t>
            </a:r>
            <a:r>
              <a:rPr lang="en-US" dirty="0" err="1" smtClean="0"/>
              <a:t>ascho</a:t>
            </a:r>
            <a:r>
              <a:rPr lang="en-US" dirty="0" smtClean="0"/>
              <a:t>) “to suffer”</a:t>
            </a:r>
          </a:p>
        </p:txBody>
      </p:sp>
    </p:spTree>
    <p:extLst>
      <p:ext uri="{BB962C8B-B14F-4D97-AF65-F5344CB8AC3E}">
        <p14:creationId xmlns:p14="http://schemas.microsoft.com/office/powerpoint/2010/main" val="28963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Events Leading to Jesus’ death</a:t>
            </a:r>
            <a:endParaRPr lang="en-US" dirty="0"/>
          </a:p>
        </p:txBody>
      </p:sp>
      <p:sp>
        <p:nvSpPr>
          <p:cNvPr id="3" name="Content Placeholder 2"/>
          <p:cNvSpPr>
            <a:spLocks noGrp="1"/>
          </p:cNvSpPr>
          <p:nvPr>
            <p:ph idx="1"/>
          </p:nvPr>
        </p:nvSpPr>
        <p:spPr/>
        <p:txBody>
          <a:bodyPr>
            <a:normAutofit lnSpcReduction="10000"/>
          </a:bodyPr>
          <a:lstStyle/>
          <a:p>
            <a:r>
              <a:rPr lang="en-US" dirty="0" smtClean="0"/>
              <a:t>Same basic account of these events in all four Gospels</a:t>
            </a:r>
          </a:p>
          <a:p>
            <a:pPr lvl="1"/>
            <a:r>
              <a:rPr lang="en-US" dirty="0" smtClean="0"/>
              <a:t>Jesus enters Jerusalem</a:t>
            </a:r>
          </a:p>
          <a:p>
            <a:pPr lvl="2"/>
            <a:r>
              <a:rPr lang="en-US" dirty="0" smtClean="0"/>
              <a:t>Quick change</a:t>
            </a:r>
          </a:p>
          <a:p>
            <a:pPr lvl="1"/>
            <a:r>
              <a:rPr lang="en-US" dirty="0" smtClean="0"/>
              <a:t>The Last Supper</a:t>
            </a:r>
          </a:p>
          <a:p>
            <a:pPr lvl="2"/>
            <a:r>
              <a:rPr lang="en-US" dirty="0" smtClean="0"/>
              <a:t>Eucharist, washing of feet</a:t>
            </a:r>
          </a:p>
          <a:p>
            <a:pPr lvl="1"/>
            <a:r>
              <a:rPr lang="en-US" dirty="0" smtClean="0"/>
              <a:t>The Garden at Gethsemane</a:t>
            </a:r>
          </a:p>
          <a:p>
            <a:pPr lvl="2"/>
            <a:r>
              <a:rPr lang="en-US" dirty="0"/>
              <a:t>Betrayal/Acceptance; Obedience/</a:t>
            </a:r>
            <a:r>
              <a:rPr lang="en-US" dirty="0" smtClean="0"/>
              <a:t>Disobedience</a:t>
            </a:r>
          </a:p>
          <a:p>
            <a:pPr lvl="1"/>
            <a:r>
              <a:rPr lang="en-US" dirty="0" smtClean="0"/>
              <a:t>The Trial before the Sanhedrin</a:t>
            </a:r>
          </a:p>
          <a:p>
            <a:pPr lvl="2"/>
            <a:r>
              <a:rPr lang="en-US" dirty="0" smtClean="0">
                <a:hlinkClick r:id="rId2"/>
              </a:rPr>
              <a:t>Blasphemy</a:t>
            </a:r>
            <a:r>
              <a:rPr lang="en-US" dirty="0" smtClean="0"/>
              <a:t>—Capital Crime??</a:t>
            </a:r>
          </a:p>
          <a:p>
            <a:pPr lvl="1"/>
            <a:r>
              <a:rPr lang="en-US" dirty="0" smtClean="0"/>
              <a:t>The Trial before Pilate</a:t>
            </a:r>
          </a:p>
          <a:p>
            <a:pPr lvl="2"/>
            <a:r>
              <a:rPr lang="en-US" dirty="0" smtClean="0"/>
              <a:t>Treason—Was he threatened??</a:t>
            </a:r>
          </a:p>
          <a:p>
            <a:pPr lvl="1"/>
            <a:endParaRPr lang="en-US" dirty="0" smtClean="0"/>
          </a:p>
        </p:txBody>
      </p:sp>
    </p:spTree>
    <p:extLst>
      <p:ext uri="{BB962C8B-B14F-4D97-AF65-F5344CB8AC3E}">
        <p14:creationId xmlns:p14="http://schemas.microsoft.com/office/powerpoint/2010/main" val="14221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lvl="1"/>
            <a:r>
              <a:rPr lang="en-US" dirty="0"/>
              <a:t>The </a:t>
            </a:r>
            <a:r>
              <a:rPr lang="en-US" dirty="0" smtClean="0"/>
              <a:t>Scourging</a:t>
            </a:r>
          </a:p>
          <a:p>
            <a:pPr lvl="2"/>
            <a:r>
              <a:rPr lang="en-US" dirty="0" smtClean="0"/>
              <a:t>Brutal</a:t>
            </a:r>
            <a:endParaRPr lang="en-US" dirty="0"/>
          </a:p>
          <a:p>
            <a:pPr lvl="1"/>
            <a:r>
              <a:rPr lang="en-US" dirty="0"/>
              <a:t>The </a:t>
            </a:r>
            <a:r>
              <a:rPr lang="en-US" dirty="0" smtClean="0"/>
              <a:t>Crucifixion</a:t>
            </a:r>
          </a:p>
          <a:p>
            <a:pPr lvl="2"/>
            <a:r>
              <a:rPr lang="en-US" dirty="0" smtClean="0"/>
              <a:t>Golgotha/Calvary</a:t>
            </a:r>
          </a:p>
          <a:p>
            <a:pPr lvl="2"/>
            <a:r>
              <a:rPr lang="en-US" dirty="0" smtClean="0">
                <a:hlinkClick r:id="rId2"/>
              </a:rPr>
              <a:t>Fulfilling Christological Prophecies</a:t>
            </a:r>
            <a:endParaRPr lang="en-US" dirty="0" smtClean="0"/>
          </a:p>
          <a:p>
            <a:pPr lvl="2"/>
            <a:r>
              <a:rPr lang="en-US" dirty="0" smtClean="0">
                <a:hlinkClick r:id="rId3"/>
              </a:rPr>
              <a:t>Last words show suffering, humanity, forgiveness, love, trust</a:t>
            </a:r>
            <a:endParaRPr lang="en-US" dirty="0"/>
          </a:p>
          <a:p>
            <a:pPr lvl="1"/>
            <a:r>
              <a:rPr lang="en-US" dirty="0"/>
              <a:t>Jesus’ </a:t>
            </a:r>
            <a:r>
              <a:rPr lang="en-US" dirty="0" smtClean="0"/>
              <a:t>Death</a:t>
            </a:r>
          </a:p>
          <a:p>
            <a:pPr lvl="2"/>
            <a:r>
              <a:rPr lang="en-US" dirty="0" smtClean="0"/>
              <a:t>Within six hours</a:t>
            </a:r>
          </a:p>
          <a:p>
            <a:pPr lvl="2"/>
            <a:r>
              <a:rPr lang="en-US" dirty="0" smtClean="0"/>
              <a:t>Dramatic natural events</a:t>
            </a:r>
          </a:p>
          <a:p>
            <a:pPr lvl="2"/>
            <a:r>
              <a:rPr lang="en-US" dirty="0" smtClean="0"/>
              <a:t>Body taken down</a:t>
            </a:r>
            <a:endParaRPr lang="en-US" dirty="0"/>
          </a:p>
          <a:p>
            <a:endParaRPr lang="en-US" dirty="0"/>
          </a:p>
        </p:txBody>
      </p:sp>
    </p:spTree>
    <p:extLst>
      <p:ext uri="{BB962C8B-B14F-4D97-AF65-F5344CB8AC3E}">
        <p14:creationId xmlns:p14="http://schemas.microsoft.com/office/powerpoint/2010/main" val="6032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9500" y="0"/>
            <a:ext cx="4424813" cy="6858000"/>
          </a:xfrm>
          <a:prstGeom prst="rect">
            <a:avLst/>
          </a:prstGeom>
        </p:spPr>
      </p:pic>
    </p:spTree>
    <p:extLst>
      <p:ext uri="{BB962C8B-B14F-4D97-AF65-F5344CB8AC3E}">
        <p14:creationId xmlns:p14="http://schemas.microsoft.com/office/powerpoint/2010/main" val="391401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9144000" cy="6527936"/>
          </a:xfrm>
          <a:prstGeom prst="rect">
            <a:avLst/>
          </a:prstGeom>
        </p:spPr>
      </p:pic>
    </p:spTree>
    <p:extLst>
      <p:ext uri="{BB962C8B-B14F-4D97-AF65-F5344CB8AC3E}">
        <p14:creationId xmlns:p14="http://schemas.microsoft.com/office/powerpoint/2010/main" val="1249482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0400" y="0"/>
            <a:ext cx="5267281" cy="6858000"/>
          </a:xfrm>
          <a:prstGeom prst="rect">
            <a:avLst/>
          </a:prstGeom>
        </p:spPr>
      </p:pic>
    </p:spTree>
    <p:extLst>
      <p:ext uri="{BB962C8B-B14F-4D97-AF65-F5344CB8AC3E}">
        <p14:creationId xmlns:p14="http://schemas.microsoft.com/office/powerpoint/2010/main" val="2747127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6600" y="0"/>
            <a:ext cx="5111965" cy="6858000"/>
          </a:xfrm>
          <a:prstGeom prst="rect">
            <a:avLst/>
          </a:prstGeom>
        </p:spPr>
      </p:pic>
    </p:spTree>
    <p:extLst>
      <p:ext uri="{BB962C8B-B14F-4D97-AF65-F5344CB8AC3E}">
        <p14:creationId xmlns:p14="http://schemas.microsoft.com/office/powerpoint/2010/main" val="1428877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3386</TotalTime>
  <Words>756</Words>
  <Application>Microsoft Office PowerPoint</Application>
  <PresentationFormat>On-screen Show (4:3)</PresentationFormat>
  <Paragraphs>93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Precedent</vt:lpstr>
      <vt:lpstr>Unit 4:  God’s plan  for salvation  is fulfilled</vt:lpstr>
      <vt:lpstr>Article 22</vt:lpstr>
      <vt:lpstr>The passion </vt:lpstr>
      <vt:lpstr>The Events Leading to Jesus’ death</vt:lpstr>
      <vt:lpstr>Continued…</vt:lpstr>
      <vt:lpstr>PowerPoint Presentation</vt:lpstr>
      <vt:lpstr>PowerPoint Presentation</vt:lpstr>
      <vt:lpstr>PowerPoint Presentation</vt:lpstr>
      <vt:lpstr>PowerPoint Presentation</vt:lpstr>
      <vt:lpstr>PowerPoint Presentation</vt:lpstr>
      <vt:lpstr>PowerPoint Presentation</vt:lpstr>
      <vt:lpstr>In your Journal…</vt:lpstr>
      <vt:lpstr>Let us pray</vt:lpstr>
      <vt:lpstr>Article 23</vt:lpstr>
      <vt:lpstr>True God and True Man… divine and human reasons  for Jesus’ death</vt:lpstr>
      <vt:lpstr>True God and True Man… divine and human reasons  for Jesus’ death</vt:lpstr>
      <vt:lpstr>Overview: The Passion</vt:lpstr>
      <vt:lpstr>John 15: 13</vt:lpstr>
      <vt:lpstr>Article 24</vt:lpstr>
      <vt:lpstr>Divine reasons for Jesus’ Death</vt:lpstr>
      <vt:lpstr>Jesus, the Suffering Servant</vt:lpstr>
      <vt:lpstr>Jesus, The Paschal LAmb</vt:lpstr>
      <vt:lpstr>Jesus, the Ransom For Many</vt:lpstr>
    </vt:vector>
  </TitlesOfParts>
  <Company>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God’s plan for salvation is fulfilled</dc:title>
  <dc:creator>Stacey Brandt</dc:creator>
  <cp:lastModifiedBy>Stacey Brandt</cp:lastModifiedBy>
  <cp:revision>21</cp:revision>
  <dcterms:created xsi:type="dcterms:W3CDTF">2013-10-29T03:19:12Z</dcterms:created>
  <dcterms:modified xsi:type="dcterms:W3CDTF">2014-11-04T23:33:30Z</dcterms:modified>
</cp:coreProperties>
</file>