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1F6C7E-504A-46CD-A037-262F27EAA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496DA-41FA-4DFB-934B-267035FC79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6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021B6-EB62-493E-927E-D1DDC519ED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3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486A5-9006-498F-A18C-1F56205B1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0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6CF1D-3282-40D3-BB42-76BE7DD5C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1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F61FD-15EB-4793-9367-82CD75CE71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CD83C-C807-4DFD-B942-9B1EC2630D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3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8326D-775F-4DEA-B808-839D64A60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9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A28F4-0DE9-4078-BB03-2D7674552B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4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7351C-E1A6-41C2-A76A-9ADC20776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8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106E-D2AC-4BC6-AC2D-EBE3308BA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2813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4625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C0331AF-4A63-404A-BF9A-A48ACF5F46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Acts of the Apostles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 Introduction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81400"/>
            <a:ext cx="2209800" cy="302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9796"/>
            <a:ext cx="2821810" cy="2710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096" y="228600"/>
            <a:ext cx="3124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Why are we studying Acts?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421688" cy="4114800"/>
          </a:xfrm>
        </p:spPr>
        <p:txBody>
          <a:bodyPr/>
          <a:lstStyle/>
          <a:p>
            <a:r>
              <a:rPr lang="en-US" dirty="0"/>
              <a:t>To get in touch with our Christian </a:t>
            </a:r>
            <a:r>
              <a:rPr lang="en-US" dirty="0" smtClean="0"/>
              <a:t>roots and </a:t>
            </a:r>
            <a:r>
              <a:rPr lang="en-US" dirty="0"/>
              <a:t>to be inspired by the faith and commitment of the early </a:t>
            </a:r>
            <a:r>
              <a:rPr lang="en-US" dirty="0" smtClean="0"/>
              <a:t>Christians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To </a:t>
            </a:r>
            <a:r>
              <a:rPr lang="en-US" dirty="0">
                <a:solidFill>
                  <a:srgbClr val="C00000"/>
                </a:solidFill>
              </a:rPr>
              <a:t>have a better understanding of our present </a:t>
            </a:r>
            <a:r>
              <a:rPr lang="en-US" dirty="0" smtClean="0">
                <a:solidFill>
                  <a:srgbClr val="C00000"/>
                </a:solidFill>
              </a:rPr>
              <a:t>Church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220200" cy="1233487"/>
          </a:xfrm>
        </p:spPr>
        <p:txBody>
          <a:bodyPr/>
          <a:lstStyle/>
          <a:p>
            <a:pPr algn="r"/>
            <a:r>
              <a:rPr lang="en-US" sz="4000" b="1" dirty="0">
                <a:solidFill>
                  <a:srgbClr val="0070C0"/>
                </a:solidFill>
              </a:rPr>
              <a:t>What is the Acts of the Apostles?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00742"/>
            <a:ext cx="8574088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</a:rPr>
              <a:t>A Biblical book containing a theological history of the first 30 years of Christianity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A personal history of the early Christian </a:t>
            </a:r>
            <a:r>
              <a:rPr lang="en-US" sz="2400" dirty="0" smtClean="0"/>
              <a:t>community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A </a:t>
            </a:r>
            <a:r>
              <a:rPr lang="en-US" sz="2400" dirty="0">
                <a:solidFill>
                  <a:srgbClr val="C00000"/>
                </a:solidFill>
              </a:rPr>
              <a:t>travel story recounting how and why Christianity moved from </a:t>
            </a:r>
            <a:r>
              <a:rPr lang="en-US" sz="2400" u="sng" dirty="0">
                <a:solidFill>
                  <a:srgbClr val="C00000"/>
                </a:solidFill>
              </a:rPr>
              <a:t>Jerusalem to </a:t>
            </a:r>
            <a:r>
              <a:rPr lang="en-US" sz="2400" u="sng" dirty="0" smtClean="0">
                <a:solidFill>
                  <a:srgbClr val="C00000"/>
                </a:solidFill>
              </a:rPr>
              <a:t>Rome</a:t>
            </a:r>
            <a:br>
              <a:rPr lang="en-US" sz="2400" u="sng" dirty="0" smtClean="0">
                <a:solidFill>
                  <a:srgbClr val="C00000"/>
                </a:solidFill>
              </a:rPr>
            </a:br>
            <a:endParaRPr lang="en-US" sz="2400" u="sng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dirty="0"/>
              <a:t>companion volume to the </a:t>
            </a:r>
            <a:r>
              <a:rPr lang="en-US" sz="2400" dirty="0" smtClean="0"/>
              <a:t>third Gospel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</a:rPr>
              <a:t>The Gospel of </a:t>
            </a:r>
            <a:r>
              <a:rPr lang="en-US" sz="2400" u="sng" dirty="0">
                <a:solidFill>
                  <a:srgbClr val="C00000"/>
                </a:solidFill>
              </a:rPr>
              <a:t>the Holy Spirit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610600" cy="1462087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Some Preliminary Comments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06827"/>
            <a:ext cx="8650288" cy="4840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>
                <a:solidFill>
                  <a:srgbClr val="C00000"/>
                </a:solidFill>
              </a:rPr>
              <a:t>Author: </a:t>
            </a:r>
            <a:r>
              <a:rPr lang="en-US" sz="2100" b="1" u="sng" dirty="0">
                <a:solidFill>
                  <a:srgbClr val="C00000"/>
                </a:solidFill>
              </a:rPr>
              <a:t>Luke</a:t>
            </a:r>
            <a:r>
              <a:rPr lang="en-US" sz="2100" dirty="0">
                <a:solidFill>
                  <a:srgbClr val="C00000"/>
                </a:solidFill>
              </a:rPr>
              <a:t> </a:t>
            </a:r>
            <a:endParaRPr lang="en-US" sz="2100" dirty="0" smtClean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100" dirty="0">
                <a:solidFill>
                  <a:srgbClr val="C00000"/>
                </a:solidFill>
              </a:rPr>
              <a:t>A</a:t>
            </a:r>
            <a:r>
              <a:rPr lang="en-US" sz="2100" dirty="0" smtClean="0">
                <a:solidFill>
                  <a:srgbClr val="C00000"/>
                </a:solidFill>
              </a:rPr>
              <a:t>ddressed </a:t>
            </a:r>
            <a:r>
              <a:rPr lang="en-US" sz="2100" dirty="0" smtClean="0">
                <a:solidFill>
                  <a:srgbClr val="C00000"/>
                </a:solidFill>
              </a:rPr>
              <a:t>to </a:t>
            </a:r>
            <a:r>
              <a:rPr lang="en-US" sz="2100" dirty="0" err="1" smtClean="0">
                <a:solidFill>
                  <a:srgbClr val="C00000"/>
                </a:solidFill>
              </a:rPr>
              <a:t>Theophilus</a:t>
            </a:r>
            <a:r>
              <a:rPr lang="en-US" sz="2100" dirty="0" smtClean="0">
                <a:solidFill>
                  <a:srgbClr val="C00000"/>
                </a:solidFill>
              </a:rPr>
              <a:t> </a:t>
            </a:r>
            <a:r>
              <a:rPr lang="en-US" sz="2100" dirty="0" smtClean="0">
                <a:solidFill>
                  <a:srgbClr val="C00000"/>
                </a:solidFill>
              </a:rPr>
              <a:t/>
            </a:r>
            <a:br>
              <a:rPr lang="en-US" sz="2100" dirty="0" smtClean="0">
                <a:solidFill>
                  <a:srgbClr val="C00000"/>
                </a:solidFill>
              </a:rPr>
            </a:br>
            <a:endParaRPr lang="en-US" sz="21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100" dirty="0" smtClean="0"/>
              <a:t>Sources </a:t>
            </a:r>
            <a:r>
              <a:rPr lang="en-US" sz="2100" dirty="0"/>
              <a:t>Used:  anecdotes, speeches, </a:t>
            </a:r>
            <a:r>
              <a:rPr lang="en-US" sz="2100" dirty="0" smtClean="0"/>
              <a:t>&amp; personal </a:t>
            </a:r>
            <a:r>
              <a:rPr lang="en-US" sz="2100" dirty="0"/>
              <a:t>recollections of the first </a:t>
            </a:r>
            <a:r>
              <a:rPr lang="en-US" sz="2100" dirty="0" smtClean="0"/>
              <a:t>Christians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Especially</a:t>
            </a:r>
            <a:r>
              <a:rPr lang="en-US" sz="2100" dirty="0" smtClean="0"/>
              <a:t> Peter &amp; Paul</a:t>
            </a:r>
            <a:br>
              <a:rPr lang="en-US" sz="2100" dirty="0" smtClean="0"/>
            </a:b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solidFill>
                  <a:srgbClr val="C00000"/>
                </a:solidFill>
              </a:rPr>
              <a:t>Time Period covered by Acts:  </a:t>
            </a:r>
            <a:r>
              <a:rPr lang="en-US" sz="2100" dirty="0" smtClean="0">
                <a:solidFill>
                  <a:srgbClr val="C00000"/>
                </a:solidFill>
              </a:rPr>
              <a:t>~33AD to 63AD</a:t>
            </a:r>
            <a:br>
              <a:rPr lang="en-US" sz="2100" dirty="0" smtClean="0">
                <a:solidFill>
                  <a:srgbClr val="C00000"/>
                </a:solidFill>
              </a:rPr>
            </a:br>
            <a:r>
              <a:rPr lang="en-US" sz="2100" dirty="0" smtClean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When </a:t>
            </a:r>
            <a:r>
              <a:rPr lang="en-US" sz="2100" dirty="0"/>
              <a:t>Acts was </a:t>
            </a:r>
            <a:r>
              <a:rPr lang="en-US" sz="2100" dirty="0" smtClean="0"/>
              <a:t>written</a:t>
            </a:r>
            <a:r>
              <a:rPr lang="en-US" sz="2100" dirty="0"/>
              <a:t>:  </a:t>
            </a:r>
            <a:r>
              <a:rPr lang="en-US" sz="2100" dirty="0"/>
              <a:t>~</a:t>
            </a:r>
            <a:r>
              <a:rPr lang="en-US" sz="2100" dirty="0" smtClean="0"/>
              <a:t>85AD</a:t>
            </a:r>
            <a:br>
              <a:rPr lang="en-US" sz="2100" dirty="0" smtClean="0"/>
            </a:b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solidFill>
                  <a:srgbClr val="C00000"/>
                </a:solidFill>
              </a:rPr>
              <a:t>Theme of Acts:  The growth of the Church in numbers and in understanding its universal </a:t>
            </a:r>
            <a:r>
              <a:rPr lang="en-US" sz="2100" dirty="0" smtClean="0">
                <a:solidFill>
                  <a:srgbClr val="C00000"/>
                </a:solidFill>
              </a:rPr>
              <a:t>character</a:t>
            </a:r>
            <a:br>
              <a:rPr lang="en-US" sz="2100" dirty="0" smtClean="0">
                <a:solidFill>
                  <a:srgbClr val="C00000"/>
                </a:solidFill>
              </a:rPr>
            </a:br>
            <a:endParaRPr lang="en-US" sz="21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100" dirty="0"/>
              <a:t>Leading Personalities:  Peter and Paul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patternschurch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5" t="20886" r="1894" b="13981"/>
          <a:stretch/>
        </p:blipFill>
        <p:spPr bwMode="auto">
          <a:xfrm>
            <a:off x="764293" y="2058889"/>
            <a:ext cx="4191001" cy="423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6858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Patterns in the Early Church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62000" y="2017712"/>
            <a:ext cx="4230688" cy="438308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55295" y="2017713"/>
            <a:ext cx="4188705" cy="4114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KERYGMA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KOINONIA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DIAKONIA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LEITOURGIA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lend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67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Blends</vt:lpstr>
      <vt:lpstr> Acts of the Apostles</vt:lpstr>
      <vt:lpstr>Why are we studying Acts?</vt:lpstr>
      <vt:lpstr>What is the Acts of the Apostles?</vt:lpstr>
      <vt:lpstr>Some Preliminary Comments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of the Apostles</dc:title>
  <dc:creator>NDCL</dc:creator>
  <cp:lastModifiedBy>Stacey Brandt</cp:lastModifiedBy>
  <cp:revision>21</cp:revision>
  <dcterms:created xsi:type="dcterms:W3CDTF">2007-09-28T16:06:29Z</dcterms:created>
  <dcterms:modified xsi:type="dcterms:W3CDTF">2014-09-09T20:07:12Z</dcterms:modified>
</cp:coreProperties>
</file>